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9"/>
  </p:notesMasterIdLst>
  <p:sldIdLst>
    <p:sldId id="256" r:id="rId2"/>
    <p:sldId id="532" r:id="rId3"/>
    <p:sldId id="268" r:id="rId4"/>
    <p:sldId id="485" r:id="rId5"/>
    <p:sldId id="429" r:id="rId6"/>
    <p:sldId id="454" r:id="rId7"/>
    <p:sldId id="431" r:id="rId8"/>
    <p:sldId id="432" r:id="rId9"/>
    <p:sldId id="441" r:id="rId10"/>
    <p:sldId id="506" r:id="rId11"/>
    <p:sldId id="433" r:id="rId12"/>
    <p:sldId id="410" r:id="rId13"/>
    <p:sldId id="276" r:id="rId14"/>
    <p:sldId id="420" r:id="rId15"/>
    <p:sldId id="473" r:id="rId16"/>
    <p:sldId id="373" r:id="rId17"/>
    <p:sldId id="375" r:id="rId18"/>
    <p:sldId id="374" r:id="rId19"/>
    <p:sldId id="294" r:id="rId20"/>
    <p:sldId id="298" r:id="rId21"/>
    <p:sldId id="299" r:id="rId22"/>
    <p:sldId id="325" r:id="rId23"/>
    <p:sldId id="474" r:id="rId24"/>
    <p:sldId id="292" r:id="rId25"/>
    <p:sldId id="376" r:id="rId26"/>
    <p:sldId id="377" r:id="rId27"/>
    <p:sldId id="508" r:id="rId28"/>
    <p:sldId id="518" r:id="rId29"/>
    <p:sldId id="328" r:id="rId30"/>
    <p:sldId id="475" r:id="rId31"/>
    <p:sldId id="378" r:id="rId32"/>
    <p:sldId id="281" r:id="rId33"/>
    <p:sldId id="289" r:id="rId34"/>
    <p:sldId id="509" r:id="rId35"/>
    <p:sldId id="380" r:id="rId36"/>
    <p:sldId id="476" r:id="rId37"/>
    <p:sldId id="510" r:id="rId38"/>
    <p:sldId id="511" r:id="rId39"/>
    <p:sldId id="512" r:id="rId40"/>
    <p:sldId id="513" r:id="rId41"/>
    <p:sldId id="514" r:id="rId42"/>
    <p:sldId id="516" r:id="rId43"/>
    <p:sldId id="457" r:id="rId44"/>
    <p:sldId id="360" r:id="rId45"/>
    <p:sldId id="389" r:id="rId46"/>
    <p:sldId id="519" r:id="rId47"/>
    <p:sldId id="477" r:id="rId48"/>
    <p:sldId id="361" r:id="rId49"/>
    <p:sldId id="364" r:id="rId50"/>
    <p:sldId id="366" r:id="rId51"/>
    <p:sldId id="489" r:id="rId52"/>
    <p:sldId id="416" r:id="rId53"/>
    <p:sldId id="368" r:id="rId54"/>
    <p:sldId id="478" r:id="rId55"/>
    <p:sldId id="355" r:id="rId56"/>
    <p:sldId id="369" r:id="rId57"/>
    <p:sldId id="445" r:id="rId58"/>
    <p:sldId id="356" r:id="rId59"/>
    <p:sldId id="336" r:id="rId60"/>
    <p:sldId id="381" r:id="rId61"/>
    <p:sldId id="500" r:id="rId62"/>
    <p:sldId id="393" r:id="rId63"/>
    <p:sldId id="434" r:id="rId64"/>
    <p:sldId id="399" r:id="rId65"/>
    <p:sldId id="395" r:id="rId66"/>
    <p:sldId id="344" r:id="rId67"/>
    <p:sldId id="479" r:id="rId68"/>
    <p:sldId id="273" r:id="rId69"/>
    <p:sldId id="480" r:id="rId70"/>
    <p:sldId id="490" r:id="rId71"/>
    <p:sldId id="520" r:id="rId72"/>
    <p:sldId id="406" r:id="rId73"/>
    <p:sldId id="438" r:id="rId74"/>
    <p:sldId id="527" r:id="rId75"/>
    <p:sldId id="481" r:id="rId76"/>
    <p:sldId id="504" r:id="rId77"/>
    <p:sldId id="492" r:id="rId78"/>
    <p:sldId id="493" r:id="rId79"/>
    <p:sldId id="494" r:id="rId80"/>
    <p:sldId id="528" r:id="rId81"/>
    <p:sldId id="496" r:id="rId82"/>
    <p:sldId id="529" r:id="rId83"/>
    <p:sldId id="498" r:id="rId84"/>
    <p:sldId id="531" r:id="rId85"/>
    <p:sldId id="440" r:id="rId86"/>
    <p:sldId id="482" r:id="rId87"/>
    <p:sldId id="447" r:id="rId88"/>
    <p:sldId id="448" r:id="rId89"/>
    <p:sldId id="452" r:id="rId90"/>
    <p:sldId id="450" r:id="rId91"/>
    <p:sldId id="524" r:id="rId92"/>
    <p:sldId id="449" r:id="rId93"/>
    <p:sldId id="523" r:id="rId94"/>
    <p:sldId id="453" r:id="rId95"/>
    <p:sldId id="499" r:id="rId96"/>
    <p:sldId id="436" r:id="rId97"/>
    <p:sldId id="437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EB"/>
    <a:srgbClr val="FFFFF4"/>
    <a:srgbClr val="FF888A"/>
    <a:srgbClr val="FF5C5F"/>
    <a:srgbClr val="FFC6C7"/>
    <a:srgbClr val="00BFFF"/>
    <a:srgbClr val="FC31FF"/>
    <a:srgbClr val="FF3A2C"/>
    <a:srgbClr val="FD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84"/>
    <p:restoredTop sz="84621"/>
  </p:normalViewPr>
  <p:slideViewPr>
    <p:cSldViewPr snapToGrid="0" snapToObjects="1">
      <p:cViewPr>
        <p:scale>
          <a:sx n="135" d="100"/>
          <a:sy n="135" d="100"/>
        </p:scale>
        <p:origin x="5704" y="137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DB824-8750-D94A-BF30-C6DF94F19194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BFC28-09F4-DC4F-B9FD-FEE797866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47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44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84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1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17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6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0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63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22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2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5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3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66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88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71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30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2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880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120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40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39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0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338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99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6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055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400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31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67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548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86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897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63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70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49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136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209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58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02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10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95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628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256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06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590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896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92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728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866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157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633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080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09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94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721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245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009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601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263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790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613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519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54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73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055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51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424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904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1657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26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0118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036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761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700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83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2745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1369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52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5215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788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6713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58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BFC28-09F4-DC4F-B9FD-FEE797866B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04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64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9F320E1-BCF2-E24F-9AC2-FC64D7CCABA1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A1AE1BD-872A-964E-B793-C3FFAAC77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9F320E1-BCF2-E24F-9AC2-FC64D7CCABA1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A1AE1BD-872A-964E-B793-C3FFAAC77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0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9F320E1-BCF2-E24F-9AC2-FC64D7CCABA1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A1AE1BD-872A-964E-B793-C3FFAAC77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9F320E1-BCF2-E24F-9AC2-FC64D7CCABA1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A1AE1BD-872A-964E-B793-C3FFAAC77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8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9F320E1-BCF2-E24F-9AC2-FC64D7CCABA1}" type="datetimeFigureOut">
              <a:rPr lang="en-US" smtClean="0"/>
              <a:t>7/16/19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A1AE1BD-872A-964E-B793-C3FFAAC77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09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9F320E1-BCF2-E24F-9AC2-FC64D7CCABA1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A1AE1BD-872A-964E-B793-C3FFAAC77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25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9F320E1-BCF2-E24F-9AC2-FC64D7CCABA1}" type="datetimeFigureOut">
              <a:rPr lang="en-US" smtClean="0"/>
              <a:t>7/16/19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A1AE1BD-872A-964E-B793-C3FFAAC77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3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9F320E1-BCF2-E24F-9AC2-FC64D7CCABA1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A1AE1BD-872A-964E-B793-C3FFAAC77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0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9F320E1-BCF2-E24F-9AC2-FC64D7CCABA1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A1AE1BD-872A-964E-B793-C3FFAAC77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41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4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emf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emf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udbg.github.io/sigmod19tutorial//files/wu.pptx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s://yongjoopark.com/resources/verdictdb_sigmod18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7.emf"/><Relationship Id="rId5" Type="http://schemas.openxmlformats.org/officeDocument/2006/relationships/image" Target="../media/image23.emf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drops.dagstuhl.de/opus/volltexte/2019/10346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8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emf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3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Relationship Id="rId3" Type="http://schemas.openxmlformats.org/officeDocument/2006/relationships/image" Target="../media/image2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4.gi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4" Type="http://schemas.openxmlformats.org/officeDocument/2006/relationships/image" Target="../media/image36.gif"/><Relationship Id="rId5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4" Type="http://schemas.openxmlformats.org/officeDocument/2006/relationships/image" Target="../media/image36.gif"/><Relationship Id="rId5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3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3.tif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emf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gi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gi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Efficient, Effective Interactive Visualizations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63486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3200" dirty="0" err="1" smtClean="0"/>
              <a:t>eugene</a:t>
            </a:r>
            <a:r>
              <a:rPr lang="en-US" sz="3200" dirty="0" smtClean="0"/>
              <a:t> </a:t>
            </a:r>
            <a:r>
              <a:rPr lang="en-US" sz="3200" dirty="0" err="1" smtClean="0"/>
              <a:t>wu</a:t>
            </a:r>
            <a:endParaRPr lang="en-US" sz="3200" dirty="0" smtClean="0"/>
          </a:p>
          <a:p>
            <a:r>
              <a:rPr lang="en-US" sz="1800" dirty="0" smtClean="0"/>
              <a:t>Columbia University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03861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00B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5987" y="1772113"/>
            <a:ext cx="3310932" cy="211596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ECMAScript VM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2" y="3516406"/>
            <a:ext cx="329438" cy="3294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847" y="1919832"/>
            <a:ext cx="377388" cy="3570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847" y="2382813"/>
            <a:ext cx="581242" cy="256584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079019" y="4250006"/>
            <a:ext cx="1684867" cy="369332"/>
            <a:chOff x="194268" y="4701628"/>
            <a:chExt cx="1684867" cy="369332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94268" y="4886294"/>
              <a:ext cx="168486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31944" y="4701628"/>
              <a:ext cx="9925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8335" y="570130"/>
            <a:ext cx="766233" cy="766233"/>
          </a:xfrm>
          <a:prstGeom prst="rect">
            <a:avLst/>
          </a:prstGeom>
        </p:spPr>
      </p:pic>
      <p:pic>
        <p:nvPicPr>
          <p:cNvPr id="1026" name="Picture 2" descr="mage result for neural network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92"/>
          <a:stretch/>
        </p:blipFill>
        <p:spPr bwMode="auto">
          <a:xfrm>
            <a:off x="968300" y="1889876"/>
            <a:ext cx="1336268" cy="76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an 35"/>
          <p:cNvSpPr/>
          <p:nvPr/>
        </p:nvSpPr>
        <p:spPr>
          <a:xfrm>
            <a:off x="265987" y="5672409"/>
            <a:ext cx="3310932" cy="739232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Database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65987" y="4944668"/>
            <a:ext cx="3310932" cy="38061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App Server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53853" y="2981729"/>
            <a:ext cx="1367599" cy="4852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Cache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9" name="Straight Arrow Connector 38"/>
          <p:cNvCxnSpPr>
            <a:stCxn id="33" idx="2"/>
            <a:endCxn id="25" idx="0"/>
          </p:cNvCxnSpPr>
          <p:nvPr/>
        </p:nvCxnSpPr>
        <p:spPr>
          <a:xfrm>
            <a:off x="1921452" y="1336363"/>
            <a:ext cx="1" cy="43575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4052046" y="365126"/>
            <a:ext cx="4463303" cy="1325563"/>
          </a:xfrm>
        </p:spPr>
        <p:txBody>
          <a:bodyPr/>
          <a:lstStyle/>
          <a:p>
            <a:pPr algn="ctr"/>
            <a:r>
              <a:rPr lang="en-US" dirty="0"/>
              <a:t>SVD architecture</a:t>
            </a:r>
            <a:br>
              <a:rPr lang="en-US" dirty="0"/>
            </a:br>
            <a:r>
              <a:rPr lang="en-US" dirty="0"/>
              <a:t> </a:t>
            </a:r>
            <a:r>
              <a:rPr lang="en-US" sz="3600" dirty="0" err="1">
                <a:solidFill>
                  <a:schemeClr val="bg1">
                    <a:lumMod val="50000"/>
                  </a:schemeClr>
                </a:solidFill>
              </a:rPr>
              <a:t>SQL,Vis,DB</a:t>
            </a:r>
            <a:endParaRPr lang="en-US" dirty="0"/>
          </a:p>
        </p:txBody>
      </p:sp>
      <p:sp>
        <p:nvSpPr>
          <p:cNvPr id="44" name="Content Placeholder 43"/>
          <p:cNvSpPr>
            <a:spLocks noGrp="1"/>
          </p:cNvSpPr>
          <p:nvPr>
            <p:ph idx="1"/>
          </p:nvPr>
        </p:nvSpPr>
        <p:spPr>
          <a:xfrm>
            <a:off x="4052046" y="1825624"/>
            <a:ext cx="516469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Latency is cumulative</a:t>
            </a:r>
          </a:p>
          <a:p>
            <a:pPr marL="0" indent="0">
              <a:buNone/>
            </a:pPr>
            <a:r>
              <a:rPr lang="en-US" sz="2400" dirty="0"/>
              <a:t>Separate components/code lines</a:t>
            </a:r>
          </a:p>
          <a:p>
            <a:pPr marL="0" indent="0">
              <a:buNone/>
            </a:pPr>
            <a:r>
              <a:rPr lang="en-US" sz="2400" dirty="0" smtClean="0"/>
              <a:t>Manual implementation</a:t>
            </a:r>
          </a:p>
          <a:p>
            <a:pPr marL="0" indent="0">
              <a:buNone/>
            </a:pPr>
            <a:r>
              <a:rPr lang="en-US" sz="2400" dirty="0" smtClean="0"/>
              <a:t>Manual optimization</a:t>
            </a:r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 smtClean="0"/>
              <a:t>Akin to writing queries </a:t>
            </a:r>
          </a:p>
          <a:p>
            <a:pPr marL="0" indent="0" algn="ctr">
              <a:buNone/>
            </a:pPr>
            <a:r>
              <a:rPr lang="en-US" sz="2400" dirty="0" smtClean="0"/>
              <a:t>before </a:t>
            </a:r>
            <a:r>
              <a:rPr lang="en-US" sz="2400" dirty="0" err="1" smtClean="0"/>
              <a:t>Rel</a:t>
            </a:r>
            <a:r>
              <a:rPr lang="en-US" sz="2400" dirty="0" smtClean="0"/>
              <a:t> Alg.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912984" y="2981728"/>
            <a:ext cx="1367599" cy="4852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DB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5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00B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45459" y="1788957"/>
            <a:ext cx="1551988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ECMAScript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079020" y="3770207"/>
            <a:ext cx="1684867" cy="369332"/>
            <a:chOff x="194268" y="4701628"/>
            <a:chExt cx="1684867" cy="369332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94268" y="4886294"/>
              <a:ext cx="168486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31944" y="4701628"/>
              <a:ext cx="9925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337" y="570130"/>
            <a:ext cx="766233" cy="766233"/>
          </a:xfrm>
          <a:prstGeom prst="rect">
            <a:avLst/>
          </a:prstGeom>
        </p:spPr>
      </p:pic>
      <p:sp>
        <p:nvSpPr>
          <p:cNvPr id="36" name="Can 35"/>
          <p:cNvSpPr/>
          <p:nvPr/>
        </p:nvSpPr>
        <p:spPr>
          <a:xfrm>
            <a:off x="265987" y="5672409"/>
            <a:ext cx="3310932" cy="739232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Big Database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2504" y="4715668"/>
            <a:ext cx="2497899" cy="38061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Big Server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9" name="Straight Arrow Connector 38"/>
          <p:cNvCxnSpPr>
            <a:stCxn id="33" idx="2"/>
            <a:endCxn id="25" idx="0"/>
          </p:cNvCxnSpPr>
          <p:nvPr/>
        </p:nvCxnSpPr>
        <p:spPr>
          <a:xfrm flipH="1">
            <a:off x="1921453" y="1336363"/>
            <a:ext cx="1" cy="45259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4052046" y="365126"/>
            <a:ext cx="4463303" cy="1325563"/>
          </a:xfrm>
        </p:spPr>
        <p:txBody>
          <a:bodyPr/>
          <a:lstStyle/>
          <a:p>
            <a:pPr algn="ctr"/>
            <a:r>
              <a:rPr lang="en-US" dirty="0" smtClean="0"/>
              <a:t>Vis Memory Hierarchy</a:t>
            </a:r>
            <a:endParaRPr lang="en-US" dirty="0"/>
          </a:p>
        </p:txBody>
      </p:sp>
      <p:sp>
        <p:nvSpPr>
          <p:cNvPr id="44" name="Content Placeholder 43"/>
          <p:cNvSpPr>
            <a:spLocks noGrp="1"/>
          </p:cNvSpPr>
          <p:nvPr>
            <p:ph idx="1"/>
          </p:nvPr>
        </p:nvSpPr>
        <p:spPr>
          <a:xfrm>
            <a:off x="4052046" y="1825625"/>
            <a:ext cx="5091954" cy="467456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2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Absolute latency expectations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Complex analysis workloads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Data dense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Analysis (usually) already known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876570" y="2779582"/>
            <a:ext cx="2089767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Local Machine</a:t>
            </a:r>
          </a:p>
        </p:txBody>
      </p:sp>
    </p:spTree>
    <p:extLst>
      <p:ext uri="{BB962C8B-B14F-4D97-AF65-F5344CB8AC3E}">
        <p14:creationId xmlns:p14="http://schemas.microsoft.com/office/powerpoint/2010/main" val="118445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00B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5987" y="1772113"/>
            <a:ext cx="3310932" cy="211596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ECMAScript VM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2" y="3516406"/>
            <a:ext cx="329438" cy="3294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847" y="1919832"/>
            <a:ext cx="377388" cy="3570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847" y="2382813"/>
            <a:ext cx="581242" cy="256584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079019" y="4250006"/>
            <a:ext cx="1684867" cy="369332"/>
            <a:chOff x="194268" y="4701628"/>
            <a:chExt cx="1684867" cy="369332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94268" y="4886294"/>
              <a:ext cx="168486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31944" y="4701628"/>
              <a:ext cx="9925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8335" y="570130"/>
            <a:ext cx="766233" cy="766233"/>
          </a:xfrm>
          <a:prstGeom prst="rect">
            <a:avLst/>
          </a:prstGeom>
        </p:spPr>
      </p:pic>
      <p:pic>
        <p:nvPicPr>
          <p:cNvPr id="1026" name="Picture 2" descr="mage result for neural network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92"/>
          <a:stretch/>
        </p:blipFill>
        <p:spPr bwMode="auto">
          <a:xfrm>
            <a:off x="968300" y="1889876"/>
            <a:ext cx="1336268" cy="76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an 35"/>
          <p:cNvSpPr/>
          <p:nvPr/>
        </p:nvSpPr>
        <p:spPr>
          <a:xfrm>
            <a:off x="265987" y="5672409"/>
            <a:ext cx="3310932" cy="739232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Database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65987" y="4944668"/>
            <a:ext cx="3310932" cy="38061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App Server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53853" y="2981729"/>
            <a:ext cx="2781018" cy="4852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Cache/DB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9" name="Straight Arrow Connector 38"/>
          <p:cNvCxnSpPr>
            <a:stCxn id="33" idx="2"/>
            <a:endCxn id="25" idx="0"/>
          </p:cNvCxnSpPr>
          <p:nvPr/>
        </p:nvCxnSpPr>
        <p:spPr>
          <a:xfrm>
            <a:off x="1921452" y="1336363"/>
            <a:ext cx="1" cy="43575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4052046" y="365126"/>
            <a:ext cx="4463303" cy="1325563"/>
          </a:xfrm>
        </p:spPr>
        <p:txBody>
          <a:bodyPr/>
          <a:lstStyle/>
          <a:p>
            <a:r>
              <a:rPr lang="en-US" dirty="0" smtClean="0"/>
              <a:t>The Bottom Line</a:t>
            </a:r>
            <a:endParaRPr lang="en-US" dirty="0"/>
          </a:p>
        </p:txBody>
      </p:sp>
      <p:sp>
        <p:nvSpPr>
          <p:cNvPr id="44" name="Content Placeholder 43"/>
          <p:cNvSpPr>
            <a:spLocks noGrp="1"/>
          </p:cNvSpPr>
          <p:nvPr>
            <p:ph idx="1"/>
          </p:nvPr>
        </p:nvSpPr>
        <p:spPr>
          <a:xfrm>
            <a:off x="4052046" y="1825625"/>
            <a:ext cx="4463303" cy="4495662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pPr marL="0" indent="0" algn="ctr">
              <a:buNone/>
            </a:pPr>
            <a:r>
              <a:rPr lang="en-US" sz="2400" dirty="0" smtClean="0"/>
              <a:t>Simple programming API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for </a:t>
            </a:r>
          </a:p>
          <a:p>
            <a:pPr marL="0" indent="0" algn="ctr">
              <a:buNone/>
            </a:pPr>
            <a:r>
              <a:rPr lang="en-US" sz="2400" dirty="0" smtClean="0"/>
              <a:t>interactive applications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over</a:t>
            </a:r>
          </a:p>
          <a:p>
            <a:pPr marL="0" indent="0" algn="ctr">
              <a:buNone/>
            </a:pPr>
            <a:r>
              <a:rPr lang="en-US" sz="2400" dirty="0" smtClean="0"/>
              <a:t>large-scale/in-DB data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is</a:t>
            </a:r>
            <a:r>
              <a:rPr lang="en-US" sz="2400" dirty="0" smtClean="0"/>
              <a:t> </a:t>
            </a:r>
          </a:p>
          <a:p>
            <a:pPr marL="0" indent="0" algn="ctr">
              <a:buNone/>
            </a:pPr>
            <a:r>
              <a:rPr lang="en-US" sz="4300" i="1" dirty="0" smtClean="0"/>
              <a:t>unsolved</a:t>
            </a:r>
          </a:p>
          <a:p>
            <a:pPr marL="0" indent="0" algn="ctr">
              <a:buNone/>
            </a:pPr>
            <a:r>
              <a:rPr lang="en-US" sz="7100" dirty="0" smtClean="0">
                <a:sym typeface="Wingdings"/>
              </a:rPr>
              <a:t></a:t>
            </a:r>
            <a:endParaRPr lang="en-US" sz="7100" dirty="0" smtClean="0"/>
          </a:p>
          <a:p>
            <a:pPr marL="0" indent="0" algn="ctr">
              <a:buNone/>
            </a:pPr>
            <a:r>
              <a:rPr lang="en-US" sz="3600" dirty="0" smtClean="0"/>
              <a:t>Massive opportunity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2441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54519"/>
            <a:ext cx="7772400" cy="11887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Mechanisms</a:t>
            </a:r>
            <a:br>
              <a:rPr lang="en-US" dirty="0" smtClean="0"/>
            </a:br>
            <a:r>
              <a:rPr lang="en-US" sz="2800" dirty="0" smtClean="0"/>
              <a:t>that leverage vis semantics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65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Mechanisms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33830" y="2870435"/>
            <a:ext cx="5837871" cy="433489"/>
            <a:chOff x="433830" y="3530623"/>
            <a:chExt cx="5837871" cy="433489"/>
          </a:xfrm>
        </p:grpSpPr>
        <p:sp>
          <p:nvSpPr>
            <p:cNvPr id="2" name="TextBox 1"/>
            <p:cNvSpPr txBox="1"/>
            <p:nvPr/>
          </p:nvSpPr>
          <p:spPr>
            <a:xfrm>
              <a:off x="433830" y="3530623"/>
              <a:ext cx="15039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Interaction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46854" y="3533225"/>
              <a:ext cx="41248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Network Pre-fetch as prediction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71789" y="5841149"/>
            <a:ext cx="6975682" cy="774096"/>
            <a:chOff x="1171789" y="5841149"/>
            <a:chExt cx="6975682" cy="774096"/>
          </a:xfrm>
        </p:grpSpPr>
        <p:sp>
          <p:nvSpPr>
            <p:cNvPr id="12" name="TextBox 11"/>
            <p:cNvSpPr txBox="1"/>
            <p:nvPr/>
          </p:nvSpPr>
          <p:spPr>
            <a:xfrm>
              <a:off x="2146854" y="5845804"/>
              <a:ext cx="6000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2200" dirty="0">
                  <a:latin typeface="Arial" charset="0"/>
                  <a:ea typeface="Arial" charset="0"/>
                  <a:cs typeface="Arial" charset="0"/>
                </a:rPr>
                <a:t>Know </a:t>
              </a:r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the Task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Ensure Vis API provides rich optimization hints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71789" y="5841149"/>
              <a:ext cx="7659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Task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26566" y="3636020"/>
            <a:ext cx="6842954" cy="769441"/>
            <a:chOff x="826566" y="4078382"/>
            <a:chExt cx="6842954" cy="769441"/>
          </a:xfrm>
        </p:grpSpPr>
        <p:sp>
          <p:nvSpPr>
            <p:cNvPr id="10" name="TextBox 9"/>
            <p:cNvSpPr txBox="1"/>
            <p:nvPr/>
          </p:nvSpPr>
          <p:spPr>
            <a:xfrm>
              <a:off x="2146854" y="4078382"/>
              <a:ext cx="552266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Aggregate results to reduce network cost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Push rendering logic into query processing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6566" y="4078382"/>
              <a:ext cx="11112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Render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3374" y="4737557"/>
            <a:ext cx="8380233" cy="771494"/>
            <a:chOff x="403374" y="4960040"/>
            <a:chExt cx="8380233" cy="771494"/>
          </a:xfrm>
        </p:grpSpPr>
        <p:sp>
          <p:nvSpPr>
            <p:cNvPr id="11" name="TextBox 10"/>
            <p:cNvSpPr txBox="1"/>
            <p:nvPr/>
          </p:nvSpPr>
          <p:spPr>
            <a:xfrm>
              <a:off x="2146854" y="4962093"/>
              <a:ext cx="66367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Approximation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Push perceptual inaccuracies into query processing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3374" y="4960040"/>
              <a:ext cx="15343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Perception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3830" y="2104357"/>
            <a:ext cx="6998445" cy="433982"/>
            <a:chOff x="433830" y="2104357"/>
            <a:chExt cx="6998445" cy="433982"/>
          </a:xfrm>
        </p:grpSpPr>
        <p:sp>
          <p:nvSpPr>
            <p:cNvPr id="3" name="TextBox 2"/>
            <p:cNvSpPr txBox="1"/>
            <p:nvPr/>
          </p:nvSpPr>
          <p:spPr>
            <a:xfrm>
              <a:off x="2146854" y="2104357"/>
              <a:ext cx="52854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200" dirty="0">
                  <a:latin typeface="Arial" charset="0"/>
                  <a:ea typeface="Arial" charset="0"/>
                  <a:cs typeface="Arial" charset="0"/>
                </a:rPr>
                <a:t>Scale </a:t>
              </a:r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cube dimensionality to interactions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3830" y="2107452"/>
              <a:ext cx="15039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Interaction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5434" y="1597519"/>
            <a:ext cx="1596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Arial" charset="0"/>
                <a:ea typeface="Arial" charset="0"/>
                <a:cs typeface="Arial" charset="0"/>
              </a:rPr>
              <a:t>Semantics</a:t>
            </a:r>
            <a:endParaRPr lang="en-US" sz="2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46854" y="1597520"/>
            <a:ext cx="7505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smtClean="0">
                <a:latin typeface="Arial" charset="0"/>
                <a:ea typeface="Arial" charset="0"/>
                <a:cs typeface="Arial" charset="0"/>
              </a:rPr>
              <a:t>Idea</a:t>
            </a:r>
            <a:endParaRPr lang="en-US" sz="2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44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Mechanisms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33830" y="2870435"/>
            <a:ext cx="5837871" cy="433489"/>
            <a:chOff x="433830" y="3530623"/>
            <a:chExt cx="5837871" cy="433489"/>
          </a:xfrm>
        </p:grpSpPr>
        <p:sp>
          <p:nvSpPr>
            <p:cNvPr id="2" name="TextBox 1"/>
            <p:cNvSpPr txBox="1"/>
            <p:nvPr/>
          </p:nvSpPr>
          <p:spPr>
            <a:xfrm>
              <a:off x="433830" y="3530623"/>
              <a:ext cx="15039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Interaction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46854" y="3533225"/>
              <a:ext cx="41248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Network Pre-fetch as prediction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71789" y="5841149"/>
            <a:ext cx="6975682" cy="774096"/>
            <a:chOff x="1171789" y="5841149"/>
            <a:chExt cx="6975682" cy="774096"/>
          </a:xfrm>
        </p:grpSpPr>
        <p:sp>
          <p:nvSpPr>
            <p:cNvPr id="12" name="TextBox 11"/>
            <p:cNvSpPr txBox="1"/>
            <p:nvPr/>
          </p:nvSpPr>
          <p:spPr>
            <a:xfrm>
              <a:off x="2146854" y="5845804"/>
              <a:ext cx="6000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Know </a:t>
              </a:r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the Task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Ensure Vis API provides rich optimization hints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71789" y="5841149"/>
              <a:ext cx="7659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Task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26566" y="3636020"/>
            <a:ext cx="6842954" cy="769441"/>
            <a:chOff x="826566" y="4078382"/>
            <a:chExt cx="6842954" cy="769441"/>
          </a:xfrm>
        </p:grpSpPr>
        <p:sp>
          <p:nvSpPr>
            <p:cNvPr id="10" name="TextBox 9"/>
            <p:cNvSpPr txBox="1"/>
            <p:nvPr/>
          </p:nvSpPr>
          <p:spPr>
            <a:xfrm>
              <a:off x="2146854" y="4078382"/>
              <a:ext cx="552266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Aggregate results to reduce network cost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Push rendering logic into query processing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6566" y="4078382"/>
              <a:ext cx="11112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Render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3374" y="4737557"/>
            <a:ext cx="8380233" cy="771494"/>
            <a:chOff x="403374" y="4960040"/>
            <a:chExt cx="8380233" cy="771494"/>
          </a:xfrm>
        </p:grpSpPr>
        <p:sp>
          <p:nvSpPr>
            <p:cNvPr id="11" name="TextBox 10"/>
            <p:cNvSpPr txBox="1"/>
            <p:nvPr/>
          </p:nvSpPr>
          <p:spPr>
            <a:xfrm>
              <a:off x="2146854" y="4962093"/>
              <a:ext cx="66367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Approximation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Push perceptual inaccuracies into query processing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3374" y="4960040"/>
              <a:ext cx="15343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Perception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3830" y="2104357"/>
            <a:ext cx="6998445" cy="433982"/>
            <a:chOff x="433830" y="2104357"/>
            <a:chExt cx="6998445" cy="433982"/>
          </a:xfrm>
        </p:grpSpPr>
        <p:sp>
          <p:nvSpPr>
            <p:cNvPr id="3" name="TextBox 2"/>
            <p:cNvSpPr txBox="1"/>
            <p:nvPr/>
          </p:nvSpPr>
          <p:spPr>
            <a:xfrm>
              <a:off x="2146854" y="2104357"/>
              <a:ext cx="52854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200" dirty="0">
                  <a:latin typeface="Arial" charset="0"/>
                  <a:ea typeface="Arial" charset="0"/>
                  <a:cs typeface="Arial" charset="0"/>
                </a:rPr>
                <a:t>Scale </a:t>
              </a:r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cube dimensionality to interactions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3830" y="2107452"/>
              <a:ext cx="15039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Interaction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5434" y="1597519"/>
            <a:ext cx="1596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Arial" charset="0"/>
                <a:ea typeface="Arial" charset="0"/>
                <a:cs typeface="Arial" charset="0"/>
              </a:rPr>
              <a:t>Semantics</a:t>
            </a:r>
            <a:endParaRPr lang="en-US" sz="2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46854" y="1597520"/>
            <a:ext cx="7505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smtClean="0">
                <a:latin typeface="Arial" charset="0"/>
                <a:ea typeface="Arial" charset="0"/>
                <a:cs typeface="Arial" charset="0"/>
              </a:rPr>
              <a:t>Idea</a:t>
            </a:r>
            <a:endParaRPr lang="en-US" sz="2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58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>
          <a:xfrm>
            <a:off x="7323893" y="1608015"/>
            <a:ext cx="1106075" cy="1106075"/>
          </a:xfrm>
          <a:prstGeom prst="cub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Cubes: </a:t>
            </a:r>
            <a:r>
              <a:rPr lang="en-US" dirty="0" err="1" smtClean="0"/>
              <a:t>Immens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27760" y="2226013"/>
            <a:ext cx="274320" cy="49784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12073" y="2226013"/>
            <a:ext cx="274320" cy="49784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96386" y="2226013"/>
            <a:ext cx="274320" cy="49784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47530" y="2040215"/>
            <a:ext cx="0" cy="69470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940904" y="2726083"/>
            <a:ext cx="141665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29920" y="274843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a1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16771" y="274843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a2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03621" y="274843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a3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52035" y="2539640"/>
            <a:ext cx="274320" cy="18573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336348" y="2329713"/>
            <a:ext cx="274320" cy="39566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720661" y="2181481"/>
            <a:ext cx="274320" cy="54460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771805" y="2040215"/>
            <a:ext cx="0" cy="69470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65179" y="2726083"/>
            <a:ext cx="141665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54195" y="274843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41046" y="274843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27896" y="274843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3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937011" y="2226257"/>
            <a:ext cx="274320" cy="49788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321324" y="2071779"/>
            <a:ext cx="274320" cy="65236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705637" y="2241299"/>
            <a:ext cx="274320" cy="482843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4756781" y="2038295"/>
            <a:ext cx="0" cy="69470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750155" y="2724163"/>
            <a:ext cx="141665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46384" y="2746514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c1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33235" y="2746514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c2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20085" y="2746514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c3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326979" y="1891131"/>
            <a:ext cx="274320" cy="274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605599" y="1891131"/>
            <a:ext cx="274320" cy="274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879919" y="1891131"/>
            <a:ext cx="274320" cy="274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326979" y="2165451"/>
            <a:ext cx="274320" cy="274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605599" y="2165451"/>
            <a:ext cx="274320" cy="274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879919" y="2165451"/>
            <a:ext cx="274320" cy="274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326979" y="2439771"/>
            <a:ext cx="274320" cy="274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605599" y="2439771"/>
            <a:ext cx="274320" cy="274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79919" y="2439771"/>
            <a:ext cx="274320" cy="274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547834" y="275757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17881" y="207177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4304" y="141732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Content Placeholder 49"/>
          <p:cNvSpPr txBox="1">
            <a:spLocks/>
          </p:cNvSpPr>
          <p:nvPr/>
        </p:nvSpPr>
        <p:spPr>
          <a:xfrm>
            <a:off x="628650" y="3843538"/>
            <a:ext cx="7886700" cy="233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Cross filtering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interact with data in A, filter data in 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Build data cube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114221" y="3250805"/>
            <a:ext cx="12570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smtClean="0">
                <a:latin typeface="Tinos" charset="0"/>
                <a:ea typeface="Tinos" charset="0"/>
                <a:cs typeface="Tinos" charset="0"/>
              </a:rPr>
              <a:t>data cube</a:t>
            </a:r>
            <a:endParaRPr lang="en-US" sz="2200" dirty="0">
              <a:latin typeface="Tinos" charset="0"/>
              <a:ea typeface="Tinos" charset="0"/>
              <a:cs typeface="Tino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6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>
          <a:xfrm>
            <a:off x="7323893" y="1608015"/>
            <a:ext cx="1106075" cy="1106075"/>
          </a:xfrm>
          <a:prstGeom prst="cub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Cubes: </a:t>
            </a:r>
            <a:r>
              <a:rPr lang="en-US" dirty="0" err="1" smtClean="0"/>
              <a:t>Immens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27760" y="2226013"/>
            <a:ext cx="274320" cy="49784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12073" y="2226013"/>
            <a:ext cx="274320" cy="497840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96386" y="2226013"/>
            <a:ext cx="274320" cy="49784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47530" y="2040215"/>
            <a:ext cx="0" cy="69470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940904" y="2726083"/>
            <a:ext cx="141665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29920" y="274843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a1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16771" y="274843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a2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03621" y="274843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a3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52035" y="2539640"/>
            <a:ext cx="274320" cy="185734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336348" y="2329713"/>
            <a:ext cx="274320" cy="39566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720661" y="2181481"/>
            <a:ext cx="274320" cy="54460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771805" y="2040215"/>
            <a:ext cx="0" cy="69470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65179" y="2726083"/>
            <a:ext cx="141665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54195" y="274843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41046" y="274843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27896" y="274843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3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326979" y="2165451"/>
            <a:ext cx="274320" cy="274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879919" y="2165451"/>
            <a:ext cx="274320" cy="274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326979" y="2439771"/>
            <a:ext cx="274320" cy="274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79919" y="2439771"/>
            <a:ext cx="274320" cy="274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547834" y="275757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17881" y="207177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4304" y="141732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Content Placeholder 49"/>
          <p:cNvSpPr txBox="1">
            <a:spLocks/>
          </p:cNvSpPr>
          <p:nvPr/>
        </p:nvSpPr>
        <p:spPr>
          <a:xfrm>
            <a:off x="628650" y="3843538"/>
            <a:ext cx="7886700" cy="233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Cross filtering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interact with data in A, filter data in 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Build data cube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326979" y="1891131"/>
            <a:ext cx="274320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605599" y="1891131"/>
            <a:ext cx="274320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879919" y="1891131"/>
            <a:ext cx="274320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605599" y="2165451"/>
            <a:ext cx="274320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605599" y="2439771"/>
            <a:ext cx="274320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937011" y="2226257"/>
            <a:ext cx="274320" cy="49788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321324" y="2071779"/>
            <a:ext cx="274320" cy="65236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705637" y="2241299"/>
            <a:ext cx="274320" cy="482843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4756781" y="2038295"/>
            <a:ext cx="0" cy="69470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750155" y="2724163"/>
            <a:ext cx="141665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846384" y="2746514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c1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33235" y="2746514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c2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620085" y="2746514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c3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14221" y="3250805"/>
            <a:ext cx="12570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smtClean="0">
                <a:latin typeface="Tinos" charset="0"/>
                <a:ea typeface="Tinos" charset="0"/>
                <a:cs typeface="Tinos" charset="0"/>
              </a:rPr>
              <a:t>data cube</a:t>
            </a:r>
            <a:endParaRPr lang="en-US" sz="2200" dirty="0">
              <a:latin typeface="Tinos" charset="0"/>
              <a:ea typeface="Tinos" charset="0"/>
              <a:cs typeface="Tino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7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be 70"/>
          <p:cNvSpPr/>
          <p:nvPr/>
        </p:nvSpPr>
        <p:spPr>
          <a:xfrm>
            <a:off x="7605562" y="1608015"/>
            <a:ext cx="548678" cy="553038"/>
          </a:xfrm>
          <a:prstGeom prst="cube">
            <a:avLst>
              <a:gd name="adj" fmla="val 49890"/>
            </a:avLst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ube 3"/>
          <p:cNvSpPr/>
          <p:nvPr/>
        </p:nvSpPr>
        <p:spPr>
          <a:xfrm>
            <a:off x="7323893" y="1608015"/>
            <a:ext cx="1106075" cy="1106075"/>
          </a:xfrm>
          <a:prstGeom prst="cube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Cubes: </a:t>
            </a:r>
            <a:r>
              <a:rPr lang="en-US" dirty="0" err="1" smtClean="0"/>
              <a:t>Immens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27760" y="2226013"/>
            <a:ext cx="274320" cy="49784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96386" y="2226013"/>
            <a:ext cx="274320" cy="49784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47530" y="2040215"/>
            <a:ext cx="0" cy="69470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940904" y="2726083"/>
            <a:ext cx="141665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29920" y="274843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a1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16771" y="274843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a2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03621" y="274843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a3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336348" y="2339545"/>
            <a:ext cx="274320" cy="39566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720661" y="2181481"/>
            <a:ext cx="274320" cy="54460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771805" y="2040215"/>
            <a:ext cx="0" cy="69470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65179" y="2726083"/>
            <a:ext cx="141665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54195" y="274843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41046" y="274843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27896" y="274843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3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326979" y="2165451"/>
            <a:ext cx="274320" cy="274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326979" y="1891131"/>
            <a:ext cx="274320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879919" y="1891131"/>
            <a:ext cx="274320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879919" y="2165451"/>
            <a:ext cx="274320" cy="274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326979" y="2439771"/>
            <a:ext cx="274320" cy="274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79919" y="2439771"/>
            <a:ext cx="274320" cy="27432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547834" y="275757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17881" y="207177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4304" y="141732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Content Placeholder 49"/>
          <p:cNvSpPr txBox="1">
            <a:spLocks/>
          </p:cNvSpPr>
          <p:nvPr/>
        </p:nvSpPr>
        <p:spPr>
          <a:xfrm>
            <a:off x="628650" y="3843538"/>
            <a:ext cx="7886700" cy="233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Cross filtering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interact with data in A, filter data in 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Build data cube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12073" y="2226013"/>
            <a:ext cx="274320" cy="497840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952035" y="2539640"/>
            <a:ext cx="274320" cy="185734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605599" y="1891131"/>
            <a:ext cx="274320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605599" y="2165451"/>
            <a:ext cx="274320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605599" y="2439771"/>
            <a:ext cx="274320" cy="274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4756781" y="2038295"/>
            <a:ext cx="0" cy="69470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750155" y="2724163"/>
            <a:ext cx="141665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846384" y="2746514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c1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233235" y="2746514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c2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20085" y="2746514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c3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937011" y="2578600"/>
            <a:ext cx="274320" cy="145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321324" y="2533443"/>
            <a:ext cx="274320" cy="190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705637" y="2582997"/>
            <a:ext cx="274320" cy="141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114221" y="3250805"/>
            <a:ext cx="12570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smtClean="0">
                <a:latin typeface="Tinos" charset="0"/>
                <a:ea typeface="Tinos" charset="0"/>
                <a:cs typeface="Tinos" charset="0"/>
              </a:rPr>
              <a:t>data cube</a:t>
            </a:r>
            <a:endParaRPr lang="en-US" sz="2200" dirty="0">
              <a:latin typeface="Tinos" charset="0"/>
              <a:ea typeface="Tinos" charset="0"/>
              <a:cs typeface="Tino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5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Cubes: </a:t>
            </a:r>
            <a:r>
              <a:rPr lang="en-US" dirty="0" err="1" smtClean="0"/>
              <a:t>Immens</a:t>
            </a:r>
            <a:endParaRPr lang="en-US" dirty="0"/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628650" y="5008160"/>
            <a:ext cx="7886700" cy="14765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6D CUBE </a:t>
            </a:r>
          </a:p>
          <a:p>
            <a:pPr marL="0" indent="0">
              <a:buNone/>
            </a:pPr>
            <a:r>
              <a:rPr lang="en-US" dirty="0" smtClean="0"/>
              <a:t>50 * 21 * 12 * 23 * 9 * 7000 &gt; 18B </a:t>
            </a:r>
            <a:r>
              <a:rPr lang="en-US" dirty="0" err="1" smtClean="0"/>
              <a:t>ints</a:t>
            </a:r>
            <a:r>
              <a:rPr lang="en-US" dirty="0" smtClean="0"/>
              <a:t> ~ 144GB</a:t>
            </a:r>
          </a:p>
          <a:p>
            <a:pPr marL="0" indent="0">
              <a:buNone/>
            </a:pPr>
            <a:r>
              <a:rPr lang="en-US" dirty="0" smtClean="0"/>
              <a:t>Idea: User doesn’t express all combinations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16" y="1482729"/>
            <a:ext cx="4991168" cy="26906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8445" y="1917280"/>
            <a:ext cx="91082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States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9678" y="3456264"/>
            <a:ext cx="83138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Years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4056" y="4390691"/>
            <a:ext cx="102464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Months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00927" y="1726680"/>
            <a:ext cx="102784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Airlines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0927" y="3532854"/>
            <a:ext cx="64152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Day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00927" y="2378844"/>
            <a:ext cx="139493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Departure </a:t>
            </a: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Delay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Arrow Connector 12"/>
          <p:cNvCxnSpPr>
            <a:stCxn id="5" idx="3"/>
          </p:cNvCxnSpPr>
          <p:nvPr/>
        </p:nvCxnSpPr>
        <p:spPr>
          <a:xfrm>
            <a:off x="1739272" y="2117335"/>
            <a:ext cx="31089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</p:cNvCxnSpPr>
          <p:nvPr/>
        </p:nvCxnSpPr>
        <p:spPr>
          <a:xfrm>
            <a:off x="1711060" y="3656319"/>
            <a:ext cx="31089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</p:cNvCxnSpPr>
          <p:nvPr/>
        </p:nvCxnSpPr>
        <p:spPr>
          <a:xfrm flipV="1">
            <a:off x="2756376" y="4173332"/>
            <a:ext cx="0" cy="21735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115363" y="3733498"/>
            <a:ext cx="31089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115363" y="2732787"/>
            <a:ext cx="31089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115363" y="1919591"/>
            <a:ext cx="31089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05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1755365" y="2581076"/>
            <a:ext cx="5633272" cy="1640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This presentation contains some animation.</a:t>
            </a:r>
          </a:p>
          <a:p>
            <a:pPr marL="0" indent="0" algn="ctr">
              <a:buNone/>
            </a:pPr>
            <a:endParaRPr lang="en-US" sz="2200" dirty="0" smtClean="0"/>
          </a:p>
          <a:p>
            <a:pPr marL="0" indent="0" algn="ctr">
              <a:buNone/>
            </a:pPr>
            <a:r>
              <a:rPr lang="en-US" sz="2200" dirty="0" smtClean="0"/>
              <a:t>See the animation in the </a:t>
            </a:r>
            <a:r>
              <a:rPr lang="en-US" sz="2200" dirty="0" err="1" smtClean="0">
                <a:latin typeface="Arial" charset="0"/>
                <a:ea typeface="Arial" charset="0"/>
                <a:cs typeface="Arial" charset="0"/>
              </a:rPr>
              <a:t>powerpoint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 file at:</a:t>
            </a:r>
            <a:endParaRPr lang="en-US" sz="2200" dirty="0"/>
          </a:p>
          <a:p>
            <a:pPr marL="0" indent="0" algn="ctr">
              <a:buNone/>
            </a:pPr>
            <a:r>
              <a:rPr lang="en-US" sz="1800" dirty="0">
                <a:hlinkClick r:id="rId2"/>
              </a:rPr>
              <a:t>https://cudbg.github.io/sigmod19tutorial//files/wu.pptx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92074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Cubes: </a:t>
            </a:r>
            <a:r>
              <a:rPr lang="en-US" dirty="0" err="1" smtClean="0"/>
              <a:t>Immens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6870" b="33360"/>
          <a:stretch/>
        </p:blipFill>
        <p:spPr>
          <a:xfrm>
            <a:off x="4914900" y="1482729"/>
            <a:ext cx="2152684" cy="17930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00927" y="1726680"/>
            <a:ext cx="102784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Airlines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00927" y="2378844"/>
            <a:ext cx="17430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Departure Delay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7115363" y="2732787"/>
            <a:ext cx="31089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115363" y="1919591"/>
            <a:ext cx="31089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25634" y="2579961"/>
            <a:ext cx="2082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SELECT delay, COUNT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36031" y="1695414"/>
            <a:ext cx="227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SELECT airline, COUNT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8650" y="3699869"/>
            <a:ext cx="7886700" cy="2477093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4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Cubes: </a:t>
            </a:r>
            <a:r>
              <a:rPr lang="en-US" dirty="0" err="1" smtClean="0"/>
              <a:t>Immens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6870" b="33360"/>
          <a:stretch/>
        </p:blipFill>
        <p:spPr>
          <a:xfrm>
            <a:off x="4914900" y="1482729"/>
            <a:ext cx="2152684" cy="17930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00927" y="1726680"/>
            <a:ext cx="102784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Airlines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00928" y="2378844"/>
            <a:ext cx="159313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Departure Delay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7115363" y="2732787"/>
            <a:ext cx="31089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115363" y="1919591"/>
            <a:ext cx="310896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969000" y="2441749"/>
            <a:ext cx="196850" cy="643095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Right Arrow 17"/>
          <p:cNvSpPr/>
          <p:nvPr/>
        </p:nvSpPr>
        <p:spPr>
          <a:xfrm rot="18395173">
            <a:off x="5597752" y="2882216"/>
            <a:ext cx="542043" cy="337598"/>
          </a:xfrm>
          <a:prstGeom prst="rightArrow">
            <a:avLst>
              <a:gd name="adj1" fmla="val 37929"/>
              <a:gd name="adj2" fmla="val 114237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25634" y="2572193"/>
            <a:ext cx="2082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SELECT delay, COUNT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35968" y="1703882"/>
            <a:ext cx="2271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SELECT airline, COUNT</a:t>
            </a:r>
          </a:p>
          <a:p>
            <a:pPr algn="r"/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WHERE </a:t>
            </a:r>
            <a:r>
              <a:rPr lang="en-US" sz="14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delay = 4</a:t>
            </a:r>
            <a:endParaRPr lang="en-US" sz="14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8650" y="3699869"/>
            <a:ext cx="7886700" cy="2955373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Interaction is 2D: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CUBE on airline, delay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Build cube for </a:t>
            </a:r>
            <a:r>
              <a:rPr lang="en-US" sz="2400" i="1" dirty="0" smtClean="0">
                <a:solidFill>
                  <a:schemeClr val="bg1">
                    <a:lumMod val="50000"/>
                  </a:schemeClr>
                </a:solidFill>
              </a:rPr>
              <a:t>pairs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of plots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</a:t>
            </a:r>
            <a:r>
              <a:rPr lang="en-US" dirty="0" smtClean="0"/>
              <a:t> 1D plots, N values per </a:t>
            </a:r>
            <a:r>
              <a:rPr lang="en-US" dirty="0" err="1" smtClean="0"/>
              <a:t>attr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Naïve: 	N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		~18,000,000,000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Immens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: 	N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		              </a:t>
            </a:r>
            <a:r>
              <a:rPr lang="is-IS" sz="2400" dirty="0" smtClean="0">
                <a:solidFill>
                  <a:schemeClr val="bg1">
                    <a:lumMod val="50000"/>
                  </a:schemeClr>
                </a:solidFill>
              </a:rPr>
              <a:t>809,765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76092" y="1673105"/>
            <a:ext cx="708848" cy="1345364"/>
            <a:chOff x="1276092" y="1673105"/>
            <a:chExt cx="708848" cy="1345364"/>
          </a:xfrm>
        </p:grpSpPr>
        <p:sp>
          <p:nvSpPr>
            <p:cNvPr id="5" name="TextBox 4"/>
            <p:cNvSpPr txBox="1"/>
            <p:nvPr/>
          </p:nvSpPr>
          <p:spPr>
            <a:xfrm>
              <a:off x="1276092" y="1673105"/>
              <a:ext cx="7088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smtClean="0">
                  <a:latin typeface="Arial" charset="0"/>
                  <a:ea typeface="Arial" charset="0"/>
                  <a:cs typeface="Arial" charset="0"/>
                </a:rPr>
                <a:t>1D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76092" y="2433694"/>
              <a:ext cx="7088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smtClean="0">
                  <a:latin typeface="Arial" charset="0"/>
                  <a:ea typeface="Arial" charset="0"/>
                  <a:cs typeface="Arial" charset="0"/>
                </a:rPr>
                <a:t>1D</a:t>
              </a:r>
              <a:endParaRPr lang="en-US" sz="3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85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800" dirty="0" smtClean="0"/>
          </a:p>
          <a:p>
            <a:pPr marL="0" indent="0" algn="ctr">
              <a:buNone/>
            </a:pPr>
            <a:r>
              <a:rPr lang="en-US" sz="4800" dirty="0"/>
              <a:t>Takeaway</a:t>
            </a:r>
            <a:endParaRPr lang="en-US" sz="4800" dirty="0" smtClean="0"/>
          </a:p>
          <a:p>
            <a:pPr marL="0" indent="0" algn="ctr">
              <a:buNone/>
            </a:pPr>
            <a:r>
              <a:rPr lang="en-US" dirty="0" smtClean="0"/>
              <a:t>Scale to dimensionality of vis interactions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data is high dim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interactions can be low dim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6535298"/>
            <a:ext cx="9144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Refs: </a:t>
            </a:r>
            <a:r>
              <a:rPr lang="en-US" sz="1500" dirty="0" err="1" smtClean="0">
                <a:latin typeface="Arial" charset="0"/>
                <a:ea typeface="Arial" charset="0"/>
                <a:cs typeface="Arial" charset="0"/>
              </a:rPr>
              <a:t>nanocubes</a:t>
            </a:r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500" dirty="0" err="1" smtClean="0">
                <a:latin typeface="Arial" charset="0"/>
                <a:ea typeface="Arial" charset="0"/>
                <a:cs typeface="Arial" charset="0"/>
              </a:rPr>
              <a:t>Lins</a:t>
            </a:r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. TVCG13); </a:t>
            </a:r>
            <a:r>
              <a:rPr lang="en-US" sz="1500" dirty="0" err="1" smtClean="0">
                <a:latin typeface="Arial" charset="0"/>
                <a:ea typeface="Arial" charset="0"/>
                <a:cs typeface="Arial" charset="0"/>
              </a:rPr>
              <a:t>hashedcubes</a:t>
            </a:r>
            <a:r>
              <a:rPr lang="en-US" sz="1500" dirty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sz="1500" dirty="0" err="1" smtClean="0">
                <a:latin typeface="Arial" charset="0"/>
                <a:ea typeface="Arial" charset="0"/>
                <a:cs typeface="Arial" charset="0"/>
              </a:rPr>
              <a:t>Pahins</a:t>
            </a:r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. InfoVIS16); Falcon (Moritz. CHI19)</a:t>
            </a:r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77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Mechanisms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33830" y="2870435"/>
            <a:ext cx="5837871" cy="433489"/>
            <a:chOff x="433830" y="3530623"/>
            <a:chExt cx="5837871" cy="433489"/>
          </a:xfrm>
        </p:grpSpPr>
        <p:sp>
          <p:nvSpPr>
            <p:cNvPr id="2" name="TextBox 1"/>
            <p:cNvSpPr txBox="1"/>
            <p:nvPr/>
          </p:nvSpPr>
          <p:spPr>
            <a:xfrm>
              <a:off x="433830" y="3530623"/>
              <a:ext cx="15039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Interaction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46854" y="3533225"/>
              <a:ext cx="41248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Network Pre-fetch as prediction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71789" y="5841149"/>
            <a:ext cx="6975682" cy="774096"/>
            <a:chOff x="1171789" y="5841149"/>
            <a:chExt cx="6975682" cy="774096"/>
          </a:xfrm>
        </p:grpSpPr>
        <p:sp>
          <p:nvSpPr>
            <p:cNvPr id="12" name="TextBox 11"/>
            <p:cNvSpPr txBox="1"/>
            <p:nvPr/>
          </p:nvSpPr>
          <p:spPr>
            <a:xfrm>
              <a:off x="2146854" y="5845804"/>
              <a:ext cx="6000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Know </a:t>
              </a:r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the Task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Ensure Vis API provides rich optimization hints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71789" y="5841149"/>
              <a:ext cx="7659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Task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26566" y="3636020"/>
            <a:ext cx="6842954" cy="769441"/>
            <a:chOff x="826566" y="4078382"/>
            <a:chExt cx="6842954" cy="769441"/>
          </a:xfrm>
        </p:grpSpPr>
        <p:sp>
          <p:nvSpPr>
            <p:cNvPr id="10" name="TextBox 9"/>
            <p:cNvSpPr txBox="1"/>
            <p:nvPr/>
          </p:nvSpPr>
          <p:spPr>
            <a:xfrm>
              <a:off x="2146854" y="4078382"/>
              <a:ext cx="552266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Aggregate results to reduce network cost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Push rendering logic into query processing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6566" y="4078382"/>
              <a:ext cx="11112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Render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3374" y="4737557"/>
            <a:ext cx="8380233" cy="771494"/>
            <a:chOff x="403374" y="4960040"/>
            <a:chExt cx="8380233" cy="771494"/>
          </a:xfrm>
        </p:grpSpPr>
        <p:sp>
          <p:nvSpPr>
            <p:cNvPr id="11" name="TextBox 10"/>
            <p:cNvSpPr txBox="1"/>
            <p:nvPr/>
          </p:nvSpPr>
          <p:spPr>
            <a:xfrm>
              <a:off x="2146854" y="4962093"/>
              <a:ext cx="66367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Approximation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Push perceptual inaccuracies into query processing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3374" y="4960040"/>
              <a:ext cx="15343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Perception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3830" y="2104357"/>
            <a:ext cx="6998445" cy="433982"/>
            <a:chOff x="433830" y="2104357"/>
            <a:chExt cx="6998445" cy="433982"/>
          </a:xfrm>
        </p:grpSpPr>
        <p:sp>
          <p:nvSpPr>
            <p:cNvPr id="3" name="TextBox 2"/>
            <p:cNvSpPr txBox="1"/>
            <p:nvPr/>
          </p:nvSpPr>
          <p:spPr>
            <a:xfrm>
              <a:off x="2146854" y="2104357"/>
              <a:ext cx="52854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2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Scale </a:t>
              </a:r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cube dimensionality to interactions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3830" y="2107452"/>
              <a:ext cx="15039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Interaction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5434" y="1597519"/>
            <a:ext cx="1596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Arial" charset="0"/>
                <a:ea typeface="Arial" charset="0"/>
                <a:cs typeface="Arial" charset="0"/>
              </a:rPr>
              <a:t>Semantics</a:t>
            </a:r>
            <a:endParaRPr lang="en-US" sz="2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46854" y="1597520"/>
            <a:ext cx="7505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smtClean="0">
                <a:latin typeface="Arial" charset="0"/>
                <a:ea typeface="Arial" charset="0"/>
                <a:cs typeface="Arial" charset="0"/>
              </a:rPr>
              <a:t>Idea</a:t>
            </a:r>
            <a:endParaRPr lang="en-US" sz="2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1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Network: </a:t>
            </a:r>
            <a:r>
              <a:rPr lang="en-US" dirty="0" err="1" smtClean="0"/>
              <a:t>ForeCache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611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Dynamic Prefetching of Data Tiles for Interactive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Visualization.  Battle et al.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6" y="4425917"/>
            <a:ext cx="1910123" cy="169489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381915" y="4945603"/>
            <a:ext cx="142909" cy="136159"/>
          </a:xfrm>
          <a:prstGeom prst="rect">
            <a:avLst/>
          </a:prstGeom>
          <a:noFill/>
          <a:ln w="28575">
            <a:solidFill>
              <a:srgbClr val="00B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1871" y="6083681"/>
            <a:ext cx="1615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NASA World View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24100" y="4809072"/>
            <a:ext cx="1400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Massive tiled dataset</a:t>
            </a:r>
          </a:p>
        </p:txBody>
      </p:sp>
      <p:cxnSp>
        <p:nvCxnSpPr>
          <p:cNvPr id="34" name="Straight Arrow Connector 33"/>
          <p:cNvCxnSpPr>
            <a:stCxn id="26" idx="0"/>
          </p:cNvCxnSpPr>
          <p:nvPr/>
        </p:nvCxnSpPr>
        <p:spPr>
          <a:xfrm flipV="1">
            <a:off x="1249818" y="2699430"/>
            <a:ext cx="0" cy="172648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24100" y="1848731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Local viewport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6374" y="3256092"/>
            <a:ext cx="1667933" cy="6688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ForeCache</a:t>
            </a:r>
            <a:endParaRPr lang="en-US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middleware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24100" y="3391514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Prefetcher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30020" y="1506028"/>
            <a:ext cx="4902574" cy="488543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Middleware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easier to deploy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middleware has more resources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Middleware sees </a:t>
            </a:r>
            <a:r>
              <a:rPr lang="en-US" i="1" dirty="0" smtClean="0"/>
              <a:t>inputs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Client requests (pan/zoom)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Data content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Middleware does </a:t>
            </a:r>
            <a:r>
              <a:rPr lang="en-US" i="1" dirty="0" smtClean="0"/>
              <a:t>actions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make (good) predictions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pre-fetch tiles/requests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1469" y="1719629"/>
            <a:ext cx="996696" cy="996696"/>
          </a:xfrm>
          <a:prstGeom prst="rect">
            <a:avLst/>
          </a:prstGeom>
          <a:ln w="57150">
            <a:solidFill>
              <a:srgbClr val="00BFFF"/>
            </a:solidFill>
          </a:ln>
        </p:spPr>
      </p:pic>
      <p:cxnSp>
        <p:nvCxnSpPr>
          <p:cNvPr id="18" name="Straight Connector 17"/>
          <p:cNvCxnSpPr/>
          <p:nvPr/>
        </p:nvCxnSpPr>
        <p:spPr>
          <a:xfrm>
            <a:off x="1249817" y="1719629"/>
            <a:ext cx="0" cy="996696"/>
          </a:xfrm>
          <a:prstGeom prst="line">
            <a:avLst/>
          </a:prstGeom>
          <a:ln w="38100">
            <a:solidFill>
              <a:srgbClr val="00B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51469" y="2217977"/>
            <a:ext cx="996696" cy="0"/>
          </a:xfrm>
          <a:prstGeom prst="line">
            <a:avLst/>
          </a:prstGeom>
          <a:ln w="38100">
            <a:solidFill>
              <a:srgbClr val="00B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63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Network: </a:t>
            </a:r>
            <a:r>
              <a:rPr lang="en-US" dirty="0" err="1" smtClean="0"/>
              <a:t>ForeCache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611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Dynamic Prefetching of Data Tiles for Interactive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Visualization.  Battle et al.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6" y="4425917"/>
            <a:ext cx="1910123" cy="169489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381915" y="4945603"/>
            <a:ext cx="142909" cy="136159"/>
          </a:xfrm>
          <a:prstGeom prst="rect">
            <a:avLst/>
          </a:prstGeom>
          <a:noFill/>
          <a:ln w="28575">
            <a:solidFill>
              <a:srgbClr val="00B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1871" y="6083681"/>
            <a:ext cx="1615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NASA World View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24100" y="4809072"/>
            <a:ext cx="1400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Massive tiled dataset</a:t>
            </a:r>
          </a:p>
        </p:txBody>
      </p:sp>
      <p:cxnSp>
        <p:nvCxnSpPr>
          <p:cNvPr id="34" name="Straight Arrow Connector 33"/>
          <p:cNvCxnSpPr>
            <a:stCxn id="26" idx="0"/>
          </p:cNvCxnSpPr>
          <p:nvPr/>
        </p:nvCxnSpPr>
        <p:spPr>
          <a:xfrm flipV="1">
            <a:off x="1249818" y="2699430"/>
            <a:ext cx="0" cy="172648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24100" y="1848731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Local viewport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6374" y="3256092"/>
            <a:ext cx="1667933" cy="6688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ForeCache</a:t>
            </a:r>
            <a:endParaRPr lang="en-US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middleware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24100" y="3391514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Prefetcher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30020" y="1506028"/>
            <a:ext cx="4902574" cy="488543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Middleware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easier to deploy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middleware has more resources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Middleware sees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inputs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Client requests (pan/zoom)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Data content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Middleware does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actions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make (good) predictions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pre-fetch tiles/requests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1469" y="1719629"/>
            <a:ext cx="996696" cy="996696"/>
          </a:xfrm>
          <a:prstGeom prst="rect">
            <a:avLst/>
          </a:prstGeom>
          <a:ln w="57150">
            <a:solidFill>
              <a:srgbClr val="00BFFF"/>
            </a:solidFill>
          </a:ln>
        </p:spPr>
      </p:pic>
      <p:cxnSp>
        <p:nvCxnSpPr>
          <p:cNvPr id="18" name="Straight Connector 17"/>
          <p:cNvCxnSpPr/>
          <p:nvPr/>
        </p:nvCxnSpPr>
        <p:spPr>
          <a:xfrm>
            <a:off x="1249817" y="1719629"/>
            <a:ext cx="0" cy="996696"/>
          </a:xfrm>
          <a:prstGeom prst="line">
            <a:avLst/>
          </a:prstGeom>
          <a:ln w="38100">
            <a:solidFill>
              <a:srgbClr val="00B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51469" y="2217977"/>
            <a:ext cx="996696" cy="0"/>
          </a:xfrm>
          <a:prstGeom prst="line">
            <a:avLst/>
          </a:prstGeom>
          <a:ln w="38100">
            <a:solidFill>
              <a:srgbClr val="00B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3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Network: </a:t>
            </a:r>
            <a:r>
              <a:rPr lang="en-US" dirty="0" err="1" smtClean="0"/>
              <a:t>ForeCache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611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Dynamic Prefetching of Data Tiles for Interactive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Visualization.  Battle et al.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6" y="4425917"/>
            <a:ext cx="1910123" cy="169489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381915" y="4945603"/>
            <a:ext cx="142909" cy="136159"/>
          </a:xfrm>
          <a:prstGeom prst="rect">
            <a:avLst/>
          </a:prstGeom>
          <a:noFill/>
          <a:ln w="28575">
            <a:solidFill>
              <a:srgbClr val="00B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1871" y="6083681"/>
            <a:ext cx="1615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NASA World View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24100" y="4809072"/>
            <a:ext cx="1400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Massive tiled dataset</a:t>
            </a:r>
          </a:p>
        </p:txBody>
      </p:sp>
      <p:cxnSp>
        <p:nvCxnSpPr>
          <p:cNvPr id="34" name="Straight Arrow Connector 33"/>
          <p:cNvCxnSpPr>
            <a:stCxn id="26" idx="0"/>
          </p:cNvCxnSpPr>
          <p:nvPr/>
        </p:nvCxnSpPr>
        <p:spPr>
          <a:xfrm flipV="1">
            <a:off x="1249818" y="2699430"/>
            <a:ext cx="0" cy="172648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24100" y="1848731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Local viewport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6374" y="3256092"/>
            <a:ext cx="1667933" cy="6688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ForeCache</a:t>
            </a:r>
            <a:endParaRPr lang="en-US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middleware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24100" y="3391514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Prefetcher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30019" y="1506027"/>
            <a:ext cx="5061265" cy="50441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Predict 1 of k actions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P(action | state)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Actions: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Pan </a:t>
            </a:r>
            <a:r>
              <a:rPr lang="is-IS" dirty="0" smtClean="0"/>
              <a:t>← ↑ → ↓ ↖ ↗ ↘ ↙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is-IS" dirty="0" smtClean="0"/>
              <a:t>Zoom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Extend </a:t>
            </a:r>
            <a:r>
              <a:rPr lang="en-US" dirty="0" smtClean="0"/>
              <a:t>State using: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dirty="0" smtClean="0"/>
              <a:t>Behavior features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/>
              <a:t>Overview, Zoom, Details on Demand</a:t>
            </a:r>
            <a:endParaRPr lang="en-US" sz="22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dirty="0" smtClean="0"/>
              <a:t>Map tile content features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1469" y="1719629"/>
            <a:ext cx="996696" cy="996696"/>
          </a:xfrm>
          <a:prstGeom prst="rect">
            <a:avLst/>
          </a:prstGeom>
          <a:ln w="57150">
            <a:solidFill>
              <a:srgbClr val="00BFFF"/>
            </a:solidFill>
          </a:ln>
        </p:spPr>
      </p:pic>
      <p:cxnSp>
        <p:nvCxnSpPr>
          <p:cNvPr id="18" name="Straight Connector 17"/>
          <p:cNvCxnSpPr/>
          <p:nvPr/>
        </p:nvCxnSpPr>
        <p:spPr>
          <a:xfrm>
            <a:off x="1249817" y="1719629"/>
            <a:ext cx="0" cy="996696"/>
          </a:xfrm>
          <a:prstGeom prst="line">
            <a:avLst/>
          </a:prstGeom>
          <a:ln w="38100">
            <a:solidFill>
              <a:srgbClr val="00B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51469" y="2217977"/>
            <a:ext cx="996696" cy="0"/>
          </a:xfrm>
          <a:prstGeom prst="line">
            <a:avLst/>
          </a:prstGeom>
          <a:ln w="38100">
            <a:solidFill>
              <a:srgbClr val="00B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5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Network: Other Examples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6" y="4425917"/>
            <a:ext cx="1910123" cy="169489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381915" y="4945603"/>
            <a:ext cx="142909" cy="136159"/>
          </a:xfrm>
          <a:prstGeom prst="rect">
            <a:avLst/>
          </a:prstGeom>
          <a:noFill/>
          <a:ln w="28575">
            <a:solidFill>
              <a:srgbClr val="00B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1871" y="6083681"/>
            <a:ext cx="1615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NASA World View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24100" y="4809072"/>
            <a:ext cx="1400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Massive tiled dataset</a:t>
            </a:r>
          </a:p>
        </p:txBody>
      </p:sp>
      <p:cxnSp>
        <p:nvCxnSpPr>
          <p:cNvPr id="34" name="Straight Arrow Connector 33"/>
          <p:cNvCxnSpPr>
            <a:stCxn id="26" idx="0"/>
          </p:cNvCxnSpPr>
          <p:nvPr/>
        </p:nvCxnSpPr>
        <p:spPr>
          <a:xfrm flipV="1">
            <a:off x="1249818" y="2699430"/>
            <a:ext cx="0" cy="172648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24100" y="1848731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Local viewport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6374" y="3256092"/>
            <a:ext cx="1667933" cy="6688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ForeCache</a:t>
            </a:r>
            <a:endParaRPr lang="en-US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middleware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24100" y="3391514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Prefetcher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30019" y="1506027"/>
            <a:ext cx="5057821" cy="50441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Predict 1 of k actions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P(action | state)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Restrict Actions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Semantic windows, ATLAS, SCOUT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is-I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dirty="0" smtClean="0"/>
              <a:t>← →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dirty="0"/>
              <a:t> </a:t>
            </a:r>
            <a:r>
              <a:rPr lang="is-IS" dirty="0" smtClean="0"/>
              <a:t> </a:t>
            </a:r>
            <a:endParaRPr lang="is-I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dirty="0" smtClean="0"/>
              <a:t>  ↑  ↓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1469" y="1719629"/>
            <a:ext cx="996696" cy="996696"/>
          </a:xfrm>
          <a:prstGeom prst="rect">
            <a:avLst/>
          </a:prstGeom>
          <a:ln w="57150">
            <a:solidFill>
              <a:srgbClr val="00BFFF"/>
            </a:solidFill>
          </a:ln>
        </p:spPr>
      </p:pic>
      <p:cxnSp>
        <p:nvCxnSpPr>
          <p:cNvPr id="18" name="Straight Connector 17"/>
          <p:cNvCxnSpPr/>
          <p:nvPr/>
        </p:nvCxnSpPr>
        <p:spPr>
          <a:xfrm>
            <a:off x="1249817" y="1719629"/>
            <a:ext cx="0" cy="996696"/>
          </a:xfrm>
          <a:prstGeom prst="line">
            <a:avLst/>
          </a:prstGeom>
          <a:ln w="38100">
            <a:solidFill>
              <a:srgbClr val="00B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51469" y="2217977"/>
            <a:ext cx="996696" cy="0"/>
          </a:xfrm>
          <a:prstGeom prst="line">
            <a:avLst/>
          </a:prstGeom>
          <a:ln w="38100">
            <a:solidFill>
              <a:srgbClr val="00B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180" y="5064800"/>
            <a:ext cx="279407" cy="1004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448" y="4498751"/>
            <a:ext cx="17653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Network: </a:t>
            </a:r>
            <a:r>
              <a:rPr lang="en-US" dirty="0"/>
              <a:t>Other Examples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56" y="4425917"/>
            <a:ext cx="1910123" cy="169489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381915" y="4945603"/>
            <a:ext cx="142909" cy="136159"/>
          </a:xfrm>
          <a:prstGeom prst="rect">
            <a:avLst/>
          </a:prstGeom>
          <a:noFill/>
          <a:ln w="28575">
            <a:solidFill>
              <a:srgbClr val="00B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1871" y="6083681"/>
            <a:ext cx="1615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NASA World View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24100" y="4809072"/>
            <a:ext cx="1400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Massive tiled dataset</a:t>
            </a:r>
          </a:p>
        </p:txBody>
      </p:sp>
      <p:cxnSp>
        <p:nvCxnSpPr>
          <p:cNvPr id="34" name="Straight Arrow Connector 33"/>
          <p:cNvCxnSpPr>
            <a:stCxn id="26" idx="0"/>
          </p:cNvCxnSpPr>
          <p:nvPr/>
        </p:nvCxnSpPr>
        <p:spPr>
          <a:xfrm flipV="1">
            <a:off x="1249818" y="2699430"/>
            <a:ext cx="0" cy="172648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24100" y="1848731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Local viewport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6374" y="3256092"/>
            <a:ext cx="1667933" cy="6688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ForeCache</a:t>
            </a:r>
            <a:endParaRPr lang="en-US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middleware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24100" y="3391514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Prefetcher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30019" y="1506027"/>
            <a:ext cx="5057821" cy="50441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Predict 1 of k actions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P(action | state)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Apply Domain Structure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sz="2000" dirty="0" smtClean="0"/>
              <a:t>SCOUT: </a:t>
            </a:r>
            <a:r>
              <a:rPr lang="is-IS" sz="2000" dirty="0"/>
              <a:t>graph </a:t>
            </a:r>
            <a:r>
              <a:rPr lang="is-IS" sz="2000" dirty="0" smtClean="0"/>
              <a:t>edges instead of arbitrary 3D navigation.  Prefetch from disk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is-I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is-IS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is-I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is-IS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is-I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is-IS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s-IS" sz="2000" dirty="0" smtClean="0"/>
              <a:t>DICE, Query Steering: </a:t>
            </a:r>
            <a:r>
              <a:rPr lang="en-US" sz="2000" dirty="0" smtClean="0"/>
              <a:t>OLAP/Markov assumptions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1469" y="1719629"/>
            <a:ext cx="996696" cy="996696"/>
          </a:xfrm>
          <a:prstGeom prst="rect">
            <a:avLst/>
          </a:prstGeom>
          <a:ln w="57150">
            <a:solidFill>
              <a:srgbClr val="00BFFF"/>
            </a:solidFill>
          </a:ln>
        </p:spPr>
      </p:pic>
      <p:cxnSp>
        <p:nvCxnSpPr>
          <p:cNvPr id="18" name="Straight Connector 17"/>
          <p:cNvCxnSpPr/>
          <p:nvPr/>
        </p:nvCxnSpPr>
        <p:spPr>
          <a:xfrm>
            <a:off x="1249817" y="1719629"/>
            <a:ext cx="0" cy="996696"/>
          </a:xfrm>
          <a:prstGeom prst="line">
            <a:avLst/>
          </a:prstGeom>
          <a:ln w="38100">
            <a:solidFill>
              <a:srgbClr val="00B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51469" y="2217977"/>
            <a:ext cx="996696" cy="0"/>
          </a:xfrm>
          <a:prstGeom prst="line">
            <a:avLst/>
          </a:prstGeom>
          <a:ln w="38100">
            <a:solidFill>
              <a:srgbClr val="00BF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733" y="3964604"/>
            <a:ext cx="2889376" cy="145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2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800" dirty="0" smtClean="0"/>
          </a:p>
          <a:p>
            <a:pPr marL="0" indent="0" algn="ctr">
              <a:buNone/>
            </a:pPr>
            <a:r>
              <a:rPr lang="en-US" sz="4800" dirty="0"/>
              <a:t>Takeaway</a:t>
            </a:r>
            <a:endParaRPr lang="en-US" sz="4800" dirty="0" smtClean="0"/>
          </a:p>
          <a:p>
            <a:pPr marL="0" indent="0" algn="ctr">
              <a:buNone/>
            </a:pPr>
            <a:r>
              <a:rPr lang="en-US" dirty="0" smtClean="0"/>
              <a:t>Pre-fetch relies on prediction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improve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predictor w/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interaction + content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6302825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Refs: Falcon </a:t>
            </a:r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(Moritz. CHI19); Momentum/Hotspot (</a:t>
            </a:r>
            <a:r>
              <a:rPr lang="en-US" sz="1500" dirty="0" err="1" smtClean="0">
                <a:latin typeface="Arial" charset="0"/>
                <a:ea typeface="Arial" charset="0"/>
                <a:cs typeface="Arial" charset="0"/>
              </a:rPr>
              <a:t>Doshi</a:t>
            </a:r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. Thesis); </a:t>
            </a:r>
            <a:r>
              <a:rPr lang="en-US" sz="1500" dirty="0">
                <a:latin typeface="Arial" charset="0"/>
                <a:ea typeface="Arial" charset="0"/>
                <a:cs typeface="Arial" charset="0"/>
              </a:rPr>
              <a:t>ATLAS (</a:t>
            </a:r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Chan. VAST08); </a:t>
            </a:r>
            <a:r>
              <a:rPr lang="en-US" sz="1500" dirty="0">
                <a:latin typeface="Arial" charset="0"/>
                <a:ea typeface="Arial" charset="0"/>
                <a:cs typeface="Arial" charset="0"/>
              </a:rPr>
              <a:t>DICE (</a:t>
            </a:r>
            <a:r>
              <a:rPr lang="en-US" sz="1500" dirty="0" err="1" smtClean="0">
                <a:latin typeface="Arial" charset="0"/>
                <a:ea typeface="Arial" charset="0"/>
                <a:cs typeface="Arial" charset="0"/>
              </a:rPr>
              <a:t>Kamat</a:t>
            </a:r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. ICDE14); </a:t>
            </a:r>
            <a:r>
              <a:rPr lang="en-US" sz="1500" dirty="0">
                <a:latin typeface="Arial" charset="0"/>
                <a:ea typeface="Arial" charset="0"/>
                <a:cs typeface="Arial" charset="0"/>
              </a:rPr>
              <a:t>Semantic Windows (</a:t>
            </a:r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Kalinin. </a:t>
            </a:r>
            <a:r>
              <a:rPr lang="en-US" sz="1500" dirty="0">
                <a:latin typeface="Arial" charset="0"/>
                <a:ea typeface="Arial" charset="0"/>
                <a:cs typeface="Arial" charset="0"/>
              </a:rPr>
              <a:t>SIGMOD14</a:t>
            </a:r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); </a:t>
            </a:r>
            <a:r>
              <a:rPr lang="en-US" sz="1500" dirty="0">
                <a:latin typeface="Arial" charset="0"/>
                <a:ea typeface="Arial" charset="0"/>
                <a:cs typeface="Arial" charset="0"/>
              </a:rPr>
              <a:t>Scout (</a:t>
            </a:r>
            <a:r>
              <a:rPr lang="en-US" sz="1500" dirty="0" err="1" smtClean="0">
                <a:latin typeface="Arial" charset="0"/>
                <a:ea typeface="Arial" charset="0"/>
                <a:cs typeface="Arial" charset="0"/>
              </a:rPr>
              <a:t>Tauheed</a:t>
            </a:r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. VLDB12)</a:t>
            </a:r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38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More Great Tutorials/Workshops!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5510"/>
            <a:ext cx="7886700" cy="504456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Evaluating Interactive Data Systems: </a:t>
            </a:r>
            <a:r>
              <a:rPr lang="en-US" dirty="0" smtClean="0"/>
              <a:t>Workloads</a:t>
            </a:r>
            <a:r>
              <a:rPr lang="en-US" dirty="0"/>
              <a:t>, Metrics, </a:t>
            </a:r>
            <a:r>
              <a:rPr lang="en-US" dirty="0" smtClean="0"/>
              <a:t>&amp; Guidelines.                         </a:t>
            </a:r>
            <a:endParaRPr lang="en-US" dirty="0"/>
          </a:p>
          <a:p>
            <a:pPr marL="0" indent="0">
              <a:buNone/>
            </a:pPr>
            <a:r>
              <a:rPr lang="en-US" sz="2000" dirty="0" smtClean="0"/>
              <a:t>SIGMOD18</a:t>
            </a:r>
            <a:r>
              <a:rPr lang="en-US" sz="2000" dirty="0"/>
              <a:t>.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Jiang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Rahman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Nandi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Overview </a:t>
            </a:r>
            <a:r>
              <a:rPr lang="en-US" dirty="0"/>
              <a:t>of Data Exploration </a:t>
            </a:r>
            <a:r>
              <a:rPr lang="en-US" dirty="0" smtClean="0"/>
              <a:t>Techniques.  </a:t>
            </a:r>
          </a:p>
          <a:p>
            <a:pPr marL="0" indent="0">
              <a:buNone/>
            </a:pPr>
            <a:r>
              <a:rPr lang="en-US" sz="2000" dirty="0" smtClean="0"/>
              <a:t>SIGMOD15</a:t>
            </a:r>
            <a:r>
              <a:rPr lang="en-US" sz="2000" dirty="0"/>
              <a:t>.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Idreos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Papaemmanouil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Chaudhuri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HILDA: Human in the Loop Data Analysis   </a:t>
            </a:r>
          </a:p>
          <a:p>
            <a:pPr marL="0" indent="0">
              <a:buNone/>
            </a:pPr>
            <a:r>
              <a:rPr lang="en-US" sz="2000" dirty="0" smtClean="0"/>
              <a:t>SIGMOD Workshop. 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http://hilda.io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dirty="0"/>
              <a:t>DSIA: Data Systems for Interactive </a:t>
            </a:r>
            <a:r>
              <a:rPr lang="en-US" dirty="0" smtClean="0"/>
              <a:t>Analysis     </a:t>
            </a:r>
          </a:p>
          <a:p>
            <a:pPr marL="0" indent="0">
              <a:buNone/>
            </a:pPr>
            <a:r>
              <a:rPr lang="en-US" sz="2000" dirty="0" smtClean="0"/>
              <a:t>VIS Workshop</a:t>
            </a:r>
            <a:r>
              <a:rPr lang="en-US" sz="2000" dirty="0"/>
              <a:t>.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www.interactive-analysis.org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Connecting Visualization and Data Management </a:t>
            </a:r>
            <a:r>
              <a:rPr lang="en-US" dirty="0" smtClean="0"/>
              <a:t>Research</a:t>
            </a:r>
          </a:p>
          <a:p>
            <a:pPr marL="0" indent="0">
              <a:buNone/>
            </a:pPr>
            <a:r>
              <a:rPr lang="en-US" sz="2100" dirty="0" err="1"/>
              <a:t>Dagstuhl</a:t>
            </a:r>
            <a:r>
              <a:rPr lang="en-US" sz="2100" dirty="0"/>
              <a:t> </a:t>
            </a:r>
            <a:r>
              <a:rPr lang="en-US" sz="2100" dirty="0" smtClean="0"/>
              <a:t>Workshop. </a:t>
            </a:r>
            <a:r>
              <a:rPr lang="en-US" sz="2100" dirty="0" smtClean="0">
                <a:solidFill>
                  <a:schemeClr val="bg1">
                    <a:lumMod val="50000"/>
                  </a:schemeClr>
                </a:solidFill>
              </a:rPr>
              <a:t> Chang, </a:t>
            </a:r>
            <a:r>
              <a:rPr lang="en-US" sz="2100" dirty="0" err="1" smtClean="0">
                <a:solidFill>
                  <a:schemeClr val="bg1">
                    <a:lumMod val="50000"/>
                  </a:schemeClr>
                </a:solidFill>
              </a:rPr>
              <a:t>Fekete</a:t>
            </a:r>
            <a:r>
              <a:rPr lang="en-US" sz="2100" dirty="0" smtClean="0">
                <a:solidFill>
                  <a:schemeClr val="bg1">
                    <a:lumMod val="50000"/>
                  </a:schemeClr>
                </a:solidFill>
              </a:rPr>
              <a:t>, Freire, </a:t>
            </a:r>
            <a:r>
              <a:rPr lang="en-US" sz="2100" dirty="0" err="1" smtClean="0">
                <a:solidFill>
                  <a:schemeClr val="bg1">
                    <a:lumMod val="50000"/>
                  </a:schemeClr>
                </a:solidFill>
              </a:rPr>
              <a:t>Scheidegger</a:t>
            </a:r>
            <a:r>
              <a:rPr lang="en-US" sz="2100" dirty="0" smtClean="0">
                <a:solidFill>
                  <a:schemeClr val="bg1">
                    <a:lumMod val="50000"/>
                  </a:schemeClr>
                </a:solidFill>
              </a:rPr>
              <a:t>.  </a:t>
            </a:r>
            <a:endParaRPr lang="en-US" sz="2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6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Mechanisms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33830" y="2870435"/>
            <a:ext cx="5837871" cy="433489"/>
            <a:chOff x="433830" y="3530623"/>
            <a:chExt cx="5837871" cy="433489"/>
          </a:xfrm>
        </p:grpSpPr>
        <p:sp>
          <p:nvSpPr>
            <p:cNvPr id="2" name="TextBox 1"/>
            <p:cNvSpPr txBox="1"/>
            <p:nvPr/>
          </p:nvSpPr>
          <p:spPr>
            <a:xfrm>
              <a:off x="433830" y="3530623"/>
              <a:ext cx="15039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Interaction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46854" y="3533225"/>
              <a:ext cx="41248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Network Pre-fetch as prediction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71789" y="5841149"/>
            <a:ext cx="6975682" cy="774096"/>
            <a:chOff x="1171789" y="5841149"/>
            <a:chExt cx="6975682" cy="774096"/>
          </a:xfrm>
        </p:grpSpPr>
        <p:sp>
          <p:nvSpPr>
            <p:cNvPr id="12" name="TextBox 11"/>
            <p:cNvSpPr txBox="1"/>
            <p:nvPr/>
          </p:nvSpPr>
          <p:spPr>
            <a:xfrm>
              <a:off x="2146854" y="5845804"/>
              <a:ext cx="6000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Know </a:t>
              </a:r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the Task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Ensure Vis API provides rich optimization hints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71789" y="5841149"/>
              <a:ext cx="7659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Task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26566" y="3636020"/>
            <a:ext cx="6842954" cy="769441"/>
            <a:chOff x="826566" y="4078382"/>
            <a:chExt cx="6842954" cy="769441"/>
          </a:xfrm>
        </p:grpSpPr>
        <p:sp>
          <p:nvSpPr>
            <p:cNvPr id="10" name="TextBox 9"/>
            <p:cNvSpPr txBox="1"/>
            <p:nvPr/>
          </p:nvSpPr>
          <p:spPr>
            <a:xfrm>
              <a:off x="2146854" y="4078382"/>
              <a:ext cx="552266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Aggregate results to reduce network cost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Push rendering logic into query processing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6566" y="4078382"/>
              <a:ext cx="11112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Render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3374" y="4737557"/>
            <a:ext cx="8380233" cy="771494"/>
            <a:chOff x="403374" y="4960040"/>
            <a:chExt cx="8380233" cy="771494"/>
          </a:xfrm>
        </p:grpSpPr>
        <p:sp>
          <p:nvSpPr>
            <p:cNvPr id="11" name="TextBox 10"/>
            <p:cNvSpPr txBox="1"/>
            <p:nvPr/>
          </p:nvSpPr>
          <p:spPr>
            <a:xfrm>
              <a:off x="2146854" y="4962093"/>
              <a:ext cx="66367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Approximation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Push perceptual inaccuracies into query processing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3374" y="4960040"/>
              <a:ext cx="15343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Perception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3830" y="2104357"/>
            <a:ext cx="6998445" cy="433982"/>
            <a:chOff x="433830" y="2104357"/>
            <a:chExt cx="6998445" cy="433982"/>
          </a:xfrm>
        </p:grpSpPr>
        <p:sp>
          <p:nvSpPr>
            <p:cNvPr id="3" name="TextBox 2"/>
            <p:cNvSpPr txBox="1"/>
            <p:nvPr/>
          </p:nvSpPr>
          <p:spPr>
            <a:xfrm>
              <a:off x="2146854" y="2104357"/>
              <a:ext cx="52854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2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Scale </a:t>
              </a:r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cube dimensionality to interactions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3830" y="2107452"/>
              <a:ext cx="15039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Interaction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5434" y="1597519"/>
            <a:ext cx="1596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Arial" charset="0"/>
                <a:ea typeface="Arial" charset="0"/>
                <a:cs typeface="Arial" charset="0"/>
              </a:rPr>
              <a:t>Semantics</a:t>
            </a:r>
            <a:endParaRPr lang="en-US" sz="2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46854" y="1597520"/>
            <a:ext cx="7505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smtClean="0">
                <a:latin typeface="Arial" charset="0"/>
                <a:ea typeface="Arial" charset="0"/>
                <a:cs typeface="Arial" charset="0"/>
              </a:rPr>
              <a:t>Idea</a:t>
            </a:r>
            <a:endParaRPr lang="en-US" sz="2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29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Network: M4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5874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M4: A Visualization-Oriented Time Series Data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Aggregation.  </a:t>
            </a:r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Jugel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et al.</a:t>
            </a:r>
          </a:p>
        </p:txBody>
      </p:sp>
      <p:sp>
        <p:nvSpPr>
          <p:cNvPr id="5" name="Can 4"/>
          <p:cNvSpPr/>
          <p:nvPr/>
        </p:nvSpPr>
        <p:spPr>
          <a:xfrm>
            <a:off x="363602" y="4809072"/>
            <a:ext cx="1701800" cy="739232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Database</a:t>
            </a:r>
            <a:endParaRPr lang="en-US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0536" y="2963334"/>
            <a:ext cx="1667933" cy="66886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Vis System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>
            <a:stCxn id="6" idx="2"/>
            <a:endCxn id="5" idx="1"/>
          </p:cNvCxnSpPr>
          <p:nvPr/>
        </p:nvCxnSpPr>
        <p:spPr>
          <a:xfrm flipH="1">
            <a:off x="1214502" y="3632200"/>
            <a:ext cx="1" cy="117687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65402" y="2974602"/>
            <a:ext cx="1463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High throughput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5402" y="4855523"/>
            <a:ext cx="1463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High throughput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5402" y="3893661"/>
            <a:ext cx="1422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ow throughput</a:t>
            </a:r>
            <a:endParaRPr 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497378" y="403216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etwork</a:t>
            </a:r>
            <a:endParaRPr 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142232" y="1825625"/>
            <a:ext cx="4373118" cy="4351338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Prefetching trades </a:t>
            </a:r>
            <a:endParaRPr lang="en-US" sz="24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bandwidth </a:t>
            </a:r>
            <a:r>
              <a:rPr lang="en-US" sz="2400" dirty="0" smtClean="0"/>
              <a:t>for latency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What </a:t>
            </a:r>
            <a:r>
              <a:rPr lang="en-US" sz="2400" dirty="0" smtClean="0"/>
              <a:t>if bandwidth limited?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/>
              <a:t>Prefetch</a:t>
            </a:r>
            <a:r>
              <a:rPr lang="en-US" sz="2400" dirty="0" smtClean="0"/>
              <a:t> </a:t>
            </a:r>
            <a:r>
              <a:rPr lang="en-US" sz="2400" dirty="0" smtClean="0"/>
              <a:t>makes things </a:t>
            </a:r>
            <a:r>
              <a:rPr lang="en-US" sz="2400" i="1" dirty="0" smtClean="0"/>
              <a:t>worse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81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Network: M4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6934" y="3055484"/>
            <a:ext cx="4688416" cy="1887504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Network is bottleneck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Query results can be massive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Idea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vis resolution </a:t>
            </a:r>
            <a:r>
              <a:rPr lang="en-US" sz="2400" dirty="0" smtClean="0">
                <a:solidFill>
                  <a:srgbClr val="FF0000"/>
                </a:solidFill>
              </a:rPr>
              <a:t>&lt;&lt;</a:t>
            </a:r>
            <a:r>
              <a:rPr lang="en-US" sz="2400" dirty="0" smtClean="0"/>
              <a:t> result size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5874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M4: A Visualization-Oriented Time Series Data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Aggregation.  </a:t>
            </a:r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Jugel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et al.</a:t>
            </a:r>
          </a:p>
        </p:txBody>
      </p:sp>
      <p:sp>
        <p:nvSpPr>
          <p:cNvPr id="5" name="Can 4"/>
          <p:cNvSpPr/>
          <p:nvPr/>
        </p:nvSpPr>
        <p:spPr>
          <a:xfrm>
            <a:off x="363602" y="4809072"/>
            <a:ext cx="1701800" cy="739232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Database</a:t>
            </a:r>
            <a:endParaRPr lang="en-US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0536" y="2963334"/>
            <a:ext cx="1667933" cy="66886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Vis System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>
            <a:stCxn id="6" idx="2"/>
            <a:endCxn id="5" idx="1"/>
          </p:cNvCxnSpPr>
          <p:nvPr/>
        </p:nvCxnSpPr>
        <p:spPr>
          <a:xfrm flipH="1">
            <a:off x="1214502" y="3632200"/>
            <a:ext cx="1" cy="117687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65402" y="2974602"/>
            <a:ext cx="1463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High throughput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5402" y="4855523"/>
            <a:ext cx="1463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High throughput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5402" y="3893661"/>
            <a:ext cx="1422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ow throughput</a:t>
            </a:r>
            <a:endParaRPr 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497378" y="403216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etwork</a:t>
            </a:r>
            <a:endParaRPr 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23435" y="1824568"/>
            <a:ext cx="2700867" cy="982133"/>
            <a:chOff x="723435" y="1824568"/>
            <a:chExt cx="2700867" cy="982133"/>
          </a:xfrm>
        </p:grpSpPr>
        <p:pic>
          <p:nvPicPr>
            <p:cNvPr id="1028" name="Picture 4" descr="RT Monito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435" y="1824568"/>
              <a:ext cx="982133" cy="982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2065402" y="1992469"/>
              <a:ext cx="135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Low Resolution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017769" y="1973068"/>
            <a:ext cx="4497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res = Q(database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// on DB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defRPr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vis = render(res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// on client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7509" y="4820423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kills the network</a:t>
            </a:r>
            <a:endParaRPr lang="en-US" sz="24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1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Network: M4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6934" y="3055484"/>
            <a:ext cx="4688416" cy="1887504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Network is bottleneck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Query results can be massive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Idea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vis resolution </a:t>
            </a:r>
            <a:r>
              <a:rPr lang="en-US" sz="2400" dirty="0" smtClean="0">
                <a:solidFill>
                  <a:srgbClr val="FF0000"/>
                </a:solidFill>
              </a:rPr>
              <a:t>~ M4(results)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5874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M4: A Visualization-Oriented Time Series Data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Aggregation.  </a:t>
            </a:r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Jugel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et al.</a:t>
            </a:r>
          </a:p>
        </p:txBody>
      </p:sp>
      <p:sp>
        <p:nvSpPr>
          <p:cNvPr id="5" name="Can 4"/>
          <p:cNvSpPr/>
          <p:nvPr/>
        </p:nvSpPr>
        <p:spPr>
          <a:xfrm>
            <a:off x="363602" y="4809072"/>
            <a:ext cx="1701800" cy="739232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Database</a:t>
            </a:r>
            <a:endParaRPr lang="en-US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0536" y="2963334"/>
            <a:ext cx="1667933" cy="66886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Vis System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>
            <a:stCxn id="6" idx="2"/>
            <a:endCxn id="5" idx="1"/>
          </p:cNvCxnSpPr>
          <p:nvPr/>
        </p:nvCxnSpPr>
        <p:spPr>
          <a:xfrm flipH="1">
            <a:off x="1214502" y="3632200"/>
            <a:ext cx="1" cy="117687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65402" y="2974602"/>
            <a:ext cx="1463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High throughput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5402" y="4855523"/>
            <a:ext cx="1463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High throughput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5402" y="3893661"/>
            <a:ext cx="1422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ow throughput</a:t>
            </a:r>
            <a:endParaRPr 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497378" y="403216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etwork</a:t>
            </a:r>
            <a:endParaRPr 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23435" y="1824568"/>
            <a:ext cx="2700867" cy="982133"/>
            <a:chOff x="723435" y="1824568"/>
            <a:chExt cx="2700867" cy="982133"/>
          </a:xfrm>
        </p:grpSpPr>
        <p:pic>
          <p:nvPicPr>
            <p:cNvPr id="1028" name="Picture 4" descr="RT Monito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435" y="1824568"/>
              <a:ext cx="982133" cy="982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2065402" y="1992469"/>
              <a:ext cx="135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Low Resolution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017769" y="1967672"/>
            <a:ext cx="4776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res’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M4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_</a:t>
            </a:r>
            <a:r>
              <a:rPr lang="en-US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Q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(database) 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// on DB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defRPr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vis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= render(</a:t>
            </a:r>
            <a:r>
              <a:rPr lang="en-US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res’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   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// on client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08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Network: M4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5874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M4: A Visualization-Oriented Time Series Data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Aggregation.  </a:t>
            </a:r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Jugel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et al.</a:t>
            </a:r>
          </a:p>
        </p:txBody>
      </p:sp>
      <p:sp>
        <p:nvSpPr>
          <p:cNvPr id="5" name="Can 4"/>
          <p:cNvSpPr/>
          <p:nvPr/>
        </p:nvSpPr>
        <p:spPr>
          <a:xfrm>
            <a:off x="363602" y="4809072"/>
            <a:ext cx="1701800" cy="739232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Database</a:t>
            </a:r>
            <a:endParaRPr lang="en-US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0536" y="2963334"/>
            <a:ext cx="1667933" cy="66886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Vis System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" name="Straight Arrow Connector 8"/>
          <p:cNvCxnSpPr>
            <a:stCxn id="6" idx="2"/>
            <a:endCxn id="5" idx="1"/>
          </p:cNvCxnSpPr>
          <p:nvPr/>
        </p:nvCxnSpPr>
        <p:spPr>
          <a:xfrm flipH="1">
            <a:off x="1214502" y="3632200"/>
            <a:ext cx="1" cy="117687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65402" y="2974602"/>
            <a:ext cx="1463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High throughput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5402" y="4855523"/>
            <a:ext cx="1463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High throughput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5402" y="3893661"/>
            <a:ext cx="1422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ow throughput</a:t>
            </a:r>
            <a:endParaRPr 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497378" y="403216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etwork</a:t>
            </a:r>
            <a:endParaRPr 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23435" y="1824568"/>
            <a:ext cx="2700867" cy="982133"/>
            <a:chOff x="723435" y="1824568"/>
            <a:chExt cx="2700867" cy="982133"/>
          </a:xfrm>
        </p:grpSpPr>
        <p:pic>
          <p:nvPicPr>
            <p:cNvPr id="1028" name="Picture 4" descr="RT Monito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435" y="1824568"/>
              <a:ext cx="982133" cy="982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2065402" y="1992469"/>
              <a:ext cx="1358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Low Resolution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3788791" y="3537304"/>
            <a:ext cx="1349239" cy="2174206"/>
            <a:chOff x="3411105" y="2955372"/>
            <a:chExt cx="1349239" cy="217420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r="66018" b="23009"/>
            <a:stretch/>
          </p:blipFill>
          <p:spPr>
            <a:xfrm>
              <a:off x="3412896" y="3191391"/>
              <a:ext cx="1345656" cy="98849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t="17460" r="71601" b="16331"/>
            <a:stretch/>
          </p:blipFill>
          <p:spPr>
            <a:xfrm>
              <a:off x="3411105" y="4241959"/>
              <a:ext cx="1349239" cy="88761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699240" y="2955372"/>
              <a:ext cx="7729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vis(data)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535673" y="3446913"/>
            <a:ext cx="1283299" cy="2264597"/>
            <a:chOff x="6159883" y="2864981"/>
            <a:chExt cx="1283299" cy="226459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/>
            <a:srcRect l="65969" r="1622" b="23009"/>
            <a:stretch/>
          </p:blipFill>
          <p:spPr>
            <a:xfrm>
              <a:off x="6159883" y="3191393"/>
              <a:ext cx="1283299" cy="98849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/>
            <a:srcRect l="31562" t="17460" r="42728" b="16331"/>
            <a:stretch/>
          </p:blipFill>
          <p:spPr>
            <a:xfrm>
              <a:off x="6190807" y="4241959"/>
              <a:ext cx="1221451" cy="887619"/>
            </a:xfrm>
            <a:prstGeom prst="rect">
              <a:avLst/>
            </a:prstGeom>
          </p:spPr>
        </p:pic>
        <p:grpSp>
          <p:nvGrpSpPr>
            <p:cNvPr id="32" name="Group 31"/>
            <p:cNvGrpSpPr/>
            <p:nvPr/>
          </p:nvGrpSpPr>
          <p:grpSpPr>
            <a:xfrm>
              <a:off x="6212269" y="2864981"/>
              <a:ext cx="1178528" cy="430887"/>
              <a:chOff x="6153696" y="2747890"/>
              <a:chExt cx="1178528" cy="43088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6153696" y="2818466"/>
                <a:ext cx="11785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Arial" charset="0"/>
                    <a:ea typeface="Arial" charset="0"/>
                    <a:cs typeface="Arial" charset="0"/>
                  </a:rPr>
                  <a:t>vis(       (data))</a:t>
                </a:r>
                <a:endParaRPr lang="en-US" sz="12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408758" y="2747890"/>
                <a:ext cx="45076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dirty="0" smtClean="0">
                    <a:latin typeface="Arial" charset="0"/>
                    <a:ea typeface="Arial" charset="0"/>
                    <a:cs typeface="Arial" charset="0"/>
                  </a:rPr>
                  <a:t>min</a:t>
                </a:r>
              </a:p>
              <a:p>
                <a:pPr algn="r"/>
                <a:r>
                  <a:rPr lang="en-US" sz="1050" dirty="0" smtClean="0">
                    <a:latin typeface="Arial" charset="0"/>
                    <a:ea typeface="Arial" charset="0"/>
                    <a:cs typeface="Arial" charset="0"/>
                  </a:rPr>
                  <a:t>max</a:t>
                </a:r>
                <a:endParaRPr lang="en-US" sz="105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7216615" y="3533405"/>
            <a:ext cx="1345656" cy="2178105"/>
            <a:chOff x="7624122" y="2951473"/>
            <a:chExt cx="1345656" cy="217810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/>
            <a:srcRect l="15121" t="17646" r="10745" b="16523"/>
            <a:stretch/>
          </p:blipFill>
          <p:spPr>
            <a:xfrm>
              <a:off x="7661640" y="4241960"/>
              <a:ext cx="1270621" cy="887618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7624122" y="3191391"/>
              <a:ext cx="1345656" cy="988493"/>
              <a:chOff x="7624122" y="3191391"/>
              <a:chExt cx="1345656" cy="988493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4"/>
              <a:srcRect r="66018" b="23009"/>
              <a:stretch/>
            </p:blipFill>
            <p:spPr>
              <a:xfrm>
                <a:off x="7624122" y="3191391"/>
                <a:ext cx="1345656" cy="988493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8438077" y="3303343"/>
                <a:ext cx="476038" cy="159111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dirty="0" smtClean="0"/>
                  <a:t>M4</a:t>
                </a:r>
                <a:endParaRPr lang="en-US" sz="1200" b="1" dirty="0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897642" y="2951473"/>
              <a:ext cx="7986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M4(data)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0" name="Content Placeholder 2"/>
          <p:cNvSpPr txBox="1">
            <a:spLocks/>
          </p:cNvSpPr>
          <p:nvPr/>
        </p:nvSpPr>
        <p:spPr>
          <a:xfrm>
            <a:off x="3888332" y="1920092"/>
            <a:ext cx="4688416" cy="12808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sz="2000" dirty="0" smtClean="0"/>
              <a:t>Each pixel has </a:t>
            </a:r>
            <a:r>
              <a:rPr lang="en-US" sz="2000" i="1" dirty="0" smtClean="0"/>
              <a:t>many</a:t>
            </a:r>
            <a:r>
              <a:rPr lang="en-US" sz="2000" dirty="0" smtClean="0"/>
              <a:t> data values.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sz="2000" dirty="0" smtClean="0"/>
              <a:t>Aggregate by pixel?  How?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/>
              <a:t>Account for r</a:t>
            </a:r>
            <a:r>
              <a:rPr lang="en-US" sz="2000" dirty="0" smtClean="0"/>
              <a:t>asterization </a:t>
            </a:r>
            <a:r>
              <a:rPr lang="en-US" sz="2000" dirty="0"/>
              <a:t>&amp; antialiasing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4353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800" dirty="0" smtClean="0"/>
          </a:p>
          <a:p>
            <a:pPr marL="0" indent="0" algn="ctr">
              <a:buNone/>
            </a:pPr>
            <a:r>
              <a:rPr lang="en-US" sz="4800" dirty="0"/>
              <a:t>Takeaway</a:t>
            </a:r>
            <a:endParaRPr lang="en-US" sz="4800" dirty="0" smtClean="0"/>
          </a:p>
          <a:p>
            <a:pPr marL="0" indent="0" algn="ctr">
              <a:buNone/>
            </a:pPr>
            <a:r>
              <a:rPr lang="en-US" dirty="0" smtClean="0"/>
              <a:t>Rendering Push-down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open rendering black-box &amp;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push into database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47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Mechanisms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33830" y="2870435"/>
            <a:ext cx="5837871" cy="433489"/>
            <a:chOff x="433830" y="3530623"/>
            <a:chExt cx="5837871" cy="433489"/>
          </a:xfrm>
        </p:grpSpPr>
        <p:sp>
          <p:nvSpPr>
            <p:cNvPr id="2" name="TextBox 1"/>
            <p:cNvSpPr txBox="1"/>
            <p:nvPr/>
          </p:nvSpPr>
          <p:spPr>
            <a:xfrm>
              <a:off x="433830" y="3530623"/>
              <a:ext cx="15039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Interaction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46854" y="3533225"/>
              <a:ext cx="41248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Network Pre-fetch as prediction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71789" y="5841149"/>
            <a:ext cx="6975682" cy="774096"/>
            <a:chOff x="1171789" y="5841149"/>
            <a:chExt cx="6975682" cy="774096"/>
          </a:xfrm>
        </p:grpSpPr>
        <p:sp>
          <p:nvSpPr>
            <p:cNvPr id="12" name="TextBox 11"/>
            <p:cNvSpPr txBox="1"/>
            <p:nvPr/>
          </p:nvSpPr>
          <p:spPr>
            <a:xfrm>
              <a:off x="2146854" y="5845804"/>
              <a:ext cx="6000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Know </a:t>
              </a:r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the Task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Ensure Vis API provides rich optimization hints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71789" y="5841149"/>
              <a:ext cx="7659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Task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26566" y="3636020"/>
            <a:ext cx="6842954" cy="769441"/>
            <a:chOff x="826566" y="4078382"/>
            <a:chExt cx="6842954" cy="769441"/>
          </a:xfrm>
        </p:grpSpPr>
        <p:sp>
          <p:nvSpPr>
            <p:cNvPr id="10" name="TextBox 9"/>
            <p:cNvSpPr txBox="1"/>
            <p:nvPr/>
          </p:nvSpPr>
          <p:spPr>
            <a:xfrm>
              <a:off x="2146854" y="4078382"/>
              <a:ext cx="552266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Aggregate results to reduce network cost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Push rendering logic into query processing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6566" y="4078382"/>
              <a:ext cx="11112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Render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3374" y="4737557"/>
            <a:ext cx="8380233" cy="771494"/>
            <a:chOff x="403374" y="4960040"/>
            <a:chExt cx="8380233" cy="771494"/>
          </a:xfrm>
        </p:grpSpPr>
        <p:sp>
          <p:nvSpPr>
            <p:cNvPr id="11" name="TextBox 10"/>
            <p:cNvSpPr txBox="1"/>
            <p:nvPr/>
          </p:nvSpPr>
          <p:spPr>
            <a:xfrm>
              <a:off x="2146854" y="4962093"/>
              <a:ext cx="66367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Progressive Vis and Approximation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Push perceptual inaccuracies into query processing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3374" y="4960040"/>
              <a:ext cx="15343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Perception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3830" y="2104357"/>
            <a:ext cx="6998445" cy="433982"/>
            <a:chOff x="433830" y="2104357"/>
            <a:chExt cx="6998445" cy="433982"/>
          </a:xfrm>
        </p:grpSpPr>
        <p:sp>
          <p:nvSpPr>
            <p:cNvPr id="3" name="TextBox 2"/>
            <p:cNvSpPr txBox="1"/>
            <p:nvPr/>
          </p:nvSpPr>
          <p:spPr>
            <a:xfrm>
              <a:off x="2146854" y="2104357"/>
              <a:ext cx="52854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2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Scale </a:t>
              </a:r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cube dimensionality to interactions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3830" y="2107452"/>
              <a:ext cx="15039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Interaction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5434" y="1597519"/>
            <a:ext cx="1596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Arial" charset="0"/>
                <a:ea typeface="Arial" charset="0"/>
                <a:cs typeface="Arial" charset="0"/>
              </a:rPr>
              <a:t>Semantics</a:t>
            </a:r>
            <a:endParaRPr lang="en-US" sz="2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46854" y="1597520"/>
            <a:ext cx="7505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smtClean="0">
                <a:latin typeface="Arial" charset="0"/>
                <a:ea typeface="Arial" charset="0"/>
                <a:cs typeface="Arial" charset="0"/>
              </a:rPr>
              <a:t>Idea</a:t>
            </a:r>
            <a:endParaRPr lang="en-US" sz="2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4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Visualization </a:t>
            </a:r>
            <a:r>
              <a:rPr lang="en-US" i="1" dirty="0" smtClean="0"/>
              <a:t>quality</a:t>
            </a:r>
            <a:r>
              <a:rPr lang="en-US" dirty="0" smtClean="0"/>
              <a:t> improves over time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 forms of </a:t>
            </a:r>
            <a:r>
              <a:rPr lang="en-US" dirty="0" smtClean="0"/>
              <a:t>Progressive, such as... 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 Queries 			Data sampling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 Rendering 			Result Encoding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 Interaction granularity	Interaction Design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701433" y="4902726"/>
            <a:ext cx="3311435" cy="1054505"/>
          </a:xfrm>
          <a:custGeom>
            <a:avLst/>
            <a:gdLst>
              <a:gd name="connsiteX0" fmla="*/ 0 w 3311435"/>
              <a:gd name="connsiteY0" fmla="*/ 1054505 h 1054505"/>
              <a:gd name="connsiteX1" fmla="*/ 346166 w 3311435"/>
              <a:gd name="connsiteY1" fmla="*/ 492803 h 1054505"/>
              <a:gd name="connsiteX2" fmla="*/ 1639389 w 3311435"/>
              <a:gd name="connsiteY2" fmla="*/ 61728 h 1054505"/>
              <a:gd name="connsiteX3" fmla="*/ 3311435 w 3311435"/>
              <a:gd name="connsiteY3" fmla="*/ 2945 h 105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1435" h="1054505">
                <a:moveTo>
                  <a:pt x="0" y="1054505"/>
                </a:moveTo>
                <a:cubicBezTo>
                  <a:pt x="36467" y="856385"/>
                  <a:pt x="72935" y="658266"/>
                  <a:pt x="346166" y="492803"/>
                </a:cubicBezTo>
                <a:cubicBezTo>
                  <a:pt x="619397" y="327340"/>
                  <a:pt x="1145178" y="143371"/>
                  <a:pt x="1639389" y="61728"/>
                </a:cubicBezTo>
                <a:cubicBezTo>
                  <a:pt x="2133601" y="-19915"/>
                  <a:pt x="3311435" y="2945"/>
                  <a:pt x="3311435" y="294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694902" y="5963763"/>
            <a:ext cx="408535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01433" y="4951391"/>
            <a:ext cx="0" cy="100584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83668" y="6025076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2682" y="5223478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quality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Elbow Connector 19"/>
          <p:cNvCxnSpPr/>
          <p:nvPr/>
        </p:nvCxnSpPr>
        <p:spPr>
          <a:xfrm flipV="1">
            <a:off x="2701433" y="4902726"/>
            <a:ext cx="3311435" cy="1061037"/>
          </a:xfrm>
          <a:prstGeom prst="bentConnector3">
            <a:avLst>
              <a:gd name="adj1" fmla="val 100011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21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5639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Quality ~ error bounds for Q(D)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Online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Aggregation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</a:rPr>
              <a:t>Hellerstein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 SIGMOD97)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Wander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Join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(Li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SIGMOD16)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Iterative sampling w/ perceptual models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(P-funk Abali15)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1593" y="4281689"/>
            <a:ext cx="636608" cy="1646449"/>
            <a:chOff x="440905" y="1793227"/>
            <a:chExt cx="636608" cy="1646449"/>
          </a:xfrm>
        </p:grpSpPr>
        <p:sp>
          <p:nvSpPr>
            <p:cNvPr id="5" name="Rectangle 4"/>
            <p:cNvSpPr/>
            <p:nvPr/>
          </p:nvSpPr>
          <p:spPr>
            <a:xfrm>
              <a:off x="440905" y="2506257"/>
              <a:ext cx="636608" cy="933419"/>
            </a:xfrm>
            <a:prstGeom prst="rect">
              <a:avLst/>
            </a:prstGeom>
            <a:solidFill>
              <a:srgbClr val="EEA731"/>
            </a:solidFill>
            <a:ln w="19050" cmpd="sng">
              <a:solidFill>
                <a:srgbClr val="EEA73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 smtClean="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53422" y="1793227"/>
              <a:ext cx="0" cy="1371600"/>
            </a:xfrm>
            <a:prstGeom prst="line">
              <a:avLst/>
            </a:prstGeom>
            <a:ln w="38100" cap="sq">
              <a:solidFill>
                <a:srgbClr val="7F7F7F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2310622" y="4646720"/>
            <a:ext cx="636608" cy="1281418"/>
            <a:chOff x="2168105" y="2158258"/>
            <a:chExt cx="636608" cy="1281418"/>
          </a:xfrm>
        </p:grpSpPr>
        <p:sp>
          <p:nvSpPr>
            <p:cNvPr id="8" name="Rectangle 7"/>
            <p:cNvSpPr/>
            <p:nvPr/>
          </p:nvSpPr>
          <p:spPr>
            <a:xfrm>
              <a:off x="2168105" y="2616069"/>
              <a:ext cx="636608" cy="823607"/>
            </a:xfrm>
            <a:prstGeom prst="rect">
              <a:avLst/>
            </a:prstGeom>
            <a:solidFill>
              <a:srgbClr val="EEA731"/>
            </a:solidFill>
            <a:ln w="19050" cmpd="sng">
              <a:solidFill>
                <a:srgbClr val="EEA73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 smtClean="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480622" y="2158258"/>
              <a:ext cx="0" cy="822960"/>
            </a:xfrm>
            <a:prstGeom prst="line">
              <a:avLst/>
            </a:prstGeom>
            <a:ln w="38100" cap="sq">
              <a:solidFill>
                <a:srgbClr val="7F7F7F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180339" y="4676477"/>
            <a:ext cx="636608" cy="1251661"/>
            <a:chOff x="4037822" y="2188015"/>
            <a:chExt cx="636608" cy="1251661"/>
          </a:xfrm>
        </p:grpSpPr>
        <p:sp>
          <p:nvSpPr>
            <p:cNvPr id="11" name="Rectangle 10"/>
            <p:cNvSpPr/>
            <p:nvPr/>
          </p:nvSpPr>
          <p:spPr>
            <a:xfrm>
              <a:off x="4037822" y="2435333"/>
              <a:ext cx="636608" cy="1004343"/>
            </a:xfrm>
            <a:prstGeom prst="rect">
              <a:avLst/>
            </a:prstGeom>
            <a:solidFill>
              <a:srgbClr val="EEA731"/>
            </a:solidFill>
            <a:ln w="19050" cmpd="sng">
              <a:solidFill>
                <a:srgbClr val="EEA73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 smtClean="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360499" y="2188015"/>
              <a:ext cx="0" cy="457200"/>
            </a:xfrm>
            <a:prstGeom prst="line">
              <a:avLst/>
            </a:prstGeom>
            <a:ln w="38100" cap="sq">
              <a:solidFill>
                <a:srgbClr val="7F7F7F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050056" y="4942087"/>
            <a:ext cx="636608" cy="986051"/>
            <a:chOff x="5907539" y="2453625"/>
            <a:chExt cx="636608" cy="986051"/>
          </a:xfrm>
        </p:grpSpPr>
        <p:sp>
          <p:nvSpPr>
            <p:cNvPr id="14" name="Rectangle 13"/>
            <p:cNvSpPr/>
            <p:nvPr/>
          </p:nvSpPr>
          <p:spPr>
            <a:xfrm>
              <a:off x="5907539" y="2616069"/>
              <a:ext cx="636608" cy="823607"/>
            </a:xfrm>
            <a:prstGeom prst="rect">
              <a:avLst/>
            </a:prstGeom>
            <a:solidFill>
              <a:srgbClr val="EEA731"/>
            </a:solidFill>
            <a:ln w="19050" cmpd="sng">
              <a:solidFill>
                <a:srgbClr val="EEA73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 smtClean="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220056" y="2453625"/>
              <a:ext cx="0" cy="274320"/>
            </a:xfrm>
            <a:prstGeom prst="line">
              <a:avLst/>
            </a:prstGeom>
            <a:ln w="38100" cap="sq">
              <a:solidFill>
                <a:srgbClr val="7F7F7F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7919773" y="4918861"/>
            <a:ext cx="636608" cy="1009277"/>
            <a:chOff x="7919773" y="2430399"/>
            <a:chExt cx="636608" cy="1009277"/>
          </a:xfrm>
        </p:grpSpPr>
        <p:sp>
          <p:nvSpPr>
            <p:cNvPr id="17" name="Rectangle 16"/>
            <p:cNvSpPr/>
            <p:nvPr/>
          </p:nvSpPr>
          <p:spPr>
            <a:xfrm>
              <a:off x="7919773" y="2506257"/>
              <a:ext cx="636608" cy="933419"/>
            </a:xfrm>
            <a:prstGeom prst="rect">
              <a:avLst/>
            </a:prstGeom>
            <a:solidFill>
              <a:srgbClr val="EEA731"/>
            </a:solidFill>
            <a:ln w="19050" cmpd="sng">
              <a:solidFill>
                <a:srgbClr val="EEA73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 smtClean="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8232290" y="2430399"/>
              <a:ext cx="0" cy="137160"/>
            </a:xfrm>
            <a:prstGeom prst="line">
              <a:avLst/>
            </a:prstGeom>
            <a:ln w="38100" cap="sq">
              <a:solidFill>
                <a:srgbClr val="7F7F7F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3927258" y="6039286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307" y="5971178"/>
            <a:ext cx="914400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87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Quality ~ E[difference from full resolution]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Progressive image encoding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(JPEG)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Speak summary, then fill in details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</a:rPr>
              <a:t>CiceroDB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 Trummer19)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Incrementally sample at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higher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resolutions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</a:rPr>
              <a:t>IncVisage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 Rahman17)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82286"/>
          <a:stretch/>
        </p:blipFill>
        <p:spPr>
          <a:xfrm>
            <a:off x="0" y="4510237"/>
            <a:ext cx="1619794" cy="10872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27258" y="6039286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307" y="5971178"/>
            <a:ext cx="914400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8784" r="64000"/>
          <a:stretch/>
        </p:blipFill>
        <p:spPr>
          <a:xfrm>
            <a:off x="1889184" y="4510237"/>
            <a:ext cx="1574195" cy="10872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9571" r="43223"/>
          <a:stretch/>
        </p:blipFill>
        <p:spPr>
          <a:xfrm>
            <a:off x="3732769" y="4510237"/>
            <a:ext cx="1573303" cy="10872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0349" r="22500"/>
          <a:stretch/>
        </p:blipFill>
        <p:spPr>
          <a:xfrm>
            <a:off x="5575462" y="4510237"/>
            <a:ext cx="1568318" cy="10872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81071"/>
          <a:stretch/>
        </p:blipFill>
        <p:spPr>
          <a:xfrm>
            <a:off x="7413170" y="4510237"/>
            <a:ext cx="1730829" cy="10872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12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600" b="1" dirty="0" smtClean="0">
                <a:solidFill>
                  <a:srgbClr val="00B0F0"/>
                </a:solidFill>
              </a:rPr>
              <a:t>Background</a:t>
            </a:r>
          </a:p>
          <a:p>
            <a:pPr marL="0" indent="0">
              <a:buNone/>
            </a:pPr>
            <a:r>
              <a:rPr lang="en-US" sz="3600" b="1" dirty="0" smtClean="0">
                <a:solidFill>
                  <a:srgbClr val="FF0000"/>
                </a:solidFill>
              </a:rPr>
              <a:t>Mechanisms</a:t>
            </a:r>
          </a:p>
          <a:p>
            <a:pPr marL="0" indent="0">
              <a:buNone/>
            </a:pPr>
            <a:r>
              <a:rPr lang="en-US" sz="3600" b="1" dirty="0" smtClean="0">
                <a:solidFill>
                  <a:srgbClr val="7030A0"/>
                </a:solidFill>
              </a:rPr>
              <a:t>A Relational </a:t>
            </a:r>
            <a:r>
              <a:rPr lang="en-US" sz="3600" b="1" dirty="0" smtClean="0">
                <a:solidFill>
                  <a:srgbClr val="7030A0"/>
                </a:solidFill>
              </a:rPr>
              <a:t>Story</a:t>
            </a:r>
            <a:endParaRPr lang="en-US" sz="3600" b="1" dirty="0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6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Loading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Quality ~ How much of the vis is shown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Number of charts loaded in dashboard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Webpage loading “above the fold”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olaris netravali16)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27258" y="6039286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307" y="5971178"/>
            <a:ext cx="914400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7119261" y="4665244"/>
            <a:ext cx="1809202" cy="965573"/>
            <a:chOff x="7334798" y="4480259"/>
            <a:chExt cx="1809202" cy="96557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4798" y="4480259"/>
              <a:ext cx="997102" cy="60602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6622" y="4480259"/>
              <a:ext cx="737378" cy="28659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4681" y="4778845"/>
              <a:ext cx="749319" cy="31943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/>
            <a:srcRect l="17477"/>
            <a:stretch/>
          </p:blipFill>
          <p:spPr>
            <a:xfrm>
              <a:off x="7710194" y="5120430"/>
              <a:ext cx="1433806" cy="32540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/>
            <a:srcRect r="82706"/>
            <a:stretch/>
          </p:blipFill>
          <p:spPr>
            <a:xfrm>
              <a:off x="7334798" y="5120431"/>
              <a:ext cx="300472" cy="325401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4976176" y="4665244"/>
            <a:ext cx="1809202" cy="965573"/>
            <a:chOff x="5222954" y="4475833"/>
            <a:chExt cx="1809202" cy="965573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2954" y="4475833"/>
              <a:ext cx="997102" cy="60602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2837" y="4774419"/>
              <a:ext cx="749319" cy="31943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6"/>
            <a:srcRect l="17477"/>
            <a:stretch/>
          </p:blipFill>
          <p:spPr>
            <a:xfrm>
              <a:off x="5598350" y="5116004"/>
              <a:ext cx="1433806" cy="32540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6"/>
            <a:srcRect r="82706"/>
            <a:stretch/>
          </p:blipFill>
          <p:spPr>
            <a:xfrm>
              <a:off x="5222954" y="5116005"/>
              <a:ext cx="300472" cy="325401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2833092" y="4665244"/>
            <a:ext cx="1809202" cy="965573"/>
            <a:chOff x="3077961" y="4475833"/>
            <a:chExt cx="1809202" cy="96557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7961" y="4475833"/>
              <a:ext cx="997102" cy="60602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6"/>
            <a:srcRect l="17477"/>
            <a:stretch/>
          </p:blipFill>
          <p:spPr>
            <a:xfrm>
              <a:off x="3453357" y="5116004"/>
              <a:ext cx="1433806" cy="325402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6"/>
            <a:srcRect r="82706"/>
            <a:stretch/>
          </p:blipFill>
          <p:spPr>
            <a:xfrm>
              <a:off x="3077961" y="5116005"/>
              <a:ext cx="300472" cy="325401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1502108" y="4665244"/>
            <a:ext cx="997102" cy="965573"/>
            <a:chOff x="997514" y="4509981"/>
            <a:chExt cx="997102" cy="965573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514" y="4509981"/>
              <a:ext cx="997102" cy="60602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6"/>
            <a:srcRect r="82706"/>
            <a:stretch/>
          </p:blipFill>
          <p:spPr>
            <a:xfrm>
              <a:off x="997514" y="5150153"/>
              <a:ext cx="300472" cy="325401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9" y="4665244"/>
            <a:ext cx="997102" cy="60602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4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Quality ~ Interaction granularity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Request throttling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Higher brushing resolution over time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(Falcon Moritz19)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27258" y="6039286"/>
            <a:ext cx="85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307" y="5971178"/>
            <a:ext cx="914400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99004" y="5410498"/>
            <a:ext cx="1882883" cy="304800"/>
            <a:chOff x="924560" y="3804920"/>
            <a:chExt cx="1882883" cy="3048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924560" y="3951458"/>
              <a:ext cx="1706880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924560" y="3916293"/>
              <a:ext cx="0" cy="1645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630659" y="3916293"/>
              <a:ext cx="0" cy="1645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riangle 5"/>
            <p:cNvSpPr/>
            <p:nvPr/>
          </p:nvSpPr>
          <p:spPr>
            <a:xfrm>
              <a:off x="2453875" y="3804920"/>
              <a:ext cx="353568" cy="304800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461494" y="5410498"/>
            <a:ext cx="1882102" cy="304800"/>
            <a:chOff x="1235221" y="4557891"/>
            <a:chExt cx="1882102" cy="30480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1235221" y="4677815"/>
              <a:ext cx="0" cy="1645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941320" y="4677815"/>
              <a:ext cx="0" cy="1645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803921" y="4677815"/>
              <a:ext cx="0" cy="1645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372621" y="4677815"/>
              <a:ext cx="0" cy="1645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235221" y="4712980"/>
              <a:ext cx="1706880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riangle 35"/>
            <p:cNvSpPr/>
            <p:nvPr/>
          </p:nvSpPr>
          <p:spPr>
            <a:xfrm>
              <a:off x="2763755" y="4557891"/>
              <a:ext cx="353568" cy="304800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723203" y="5410498"/>
            <a:ext cx="1877489" cy="304800"/>
            <a:chOff x="1235221" y="5040092"/>
            <a:chExt cx="1877489" cy="30480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1235221" y="5140877"/>
              <a:ext cx="0" cy="1645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941320" y="5140877"/>
              <a:ext cx="0" cy="1645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576441" y="5140877"/>
              <a:ext cx="0" cy="1645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258881" y="5140877"/>
              <a:ext cx="0" cy="1645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917661" y="5140877"/>
              <a:ext cx="0" cy="1645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600101" y="5140877"/>
              <a:ext cx="0" cy="1645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235221" y="5176042"/>
              <a:ext cx="1706880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riangle 55"/>
            <p:cNvSpPr/>
            <p:nvPr/>
          </p:nvSpPr>
          <p:spPr>
            <a:xfrm>
              <a:off x="2759142" y="5040092"/>
              <a:ext cx="353568" cy="304800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980298" y="5410498"/>
            <a:ext cx="1884365" cy="304800"/>
            <a:chOff x="1234440" y="5414804"/>
            <a:chExt cx="1884365" cy="304800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1234440" y="5521877"/>
              <a:ext cx="0" cy="1645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940539" y="5521877"/>
              <a:ext cx="0" cy="1645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478168" y="5521877"/>
              <a:ext cx="0" cy="1645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2453080" y="5521877"/>
              <a:ext cx="0" cy="1645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965624" y="5521877"/>
              <a:ext cx="0" cy="1645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2696808" y="5521877"/>
              <a:ext cx="0" cy="1645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721896" y="5521877"/>
              <a:ext cx="0" cy="1645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209352" y="5521877"/>
              <a:ext cx="0" cy="16459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234440" y="5557042"/>
              <a:ext cx="1706880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riangle 56"/>
            <p:cNvSpPr/>
            <p:nvPr/>
          </p:nvSpPr>
          <p:spPr>
            <a:xfrm>
              <a:off x="2765237" y="5414804"/>
              <a:ext cx="353568" cy="304800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18683" y="4655129"/>
            <a:ext cx="5585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Number of ticks in slider 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increase over time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80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Approximate Query Processing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5537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Progressive query processing and AQP are long-standing problems in databases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Adapting AQP to visualization also depends on </a:t>
            </a:r>
          </a:p>
          <a:p>
            <a:pPr marL="0" indent="0" algn="ctr">
              <a:buNone/>
            </a:pPr>
            <a:r>
              <a:rPr lang="en-US" dirty="0" smtClean="0"/>
              <a:t>visualization semantics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717" y="2850298"/>
            <a:ext cx="5982567" cy="2409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81001"/>
            <a:ext cx="4596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from </a:t>
            </a:r>
            <a:r>
              <a:rPr lang="en-US" sz="1200" dirty="0">
                <a:latin typeface="Arial" charset="0"/>
                <a:ea typeface="Arial" charset="0"/>
                <a:cs typeface="Arial" charset="0"/>
                <a:hlinkClick r:id="rId4"/>
              </a:rPr>
              <a:t>https://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  <a:hlinkClick r:id="rId4"/>
              </a:rPr>
              <a:t>yongjoopark.com/resources/verdictdb_sigmod18.pdf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03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Approximate Query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9576" y="1825625"/>
            <a:ext cx="5745773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Can 4"/>
          <p:cNvSpPr/>
          <p:nvPr/>
        </p:nvSpPr>
        <p:spPr>
          <a:xfrm>
            <a:off x="713666" y="4929800"/>
            <a:ext cx="1701800" cy="739232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Vis System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450" y="1825625"/>
            <a:ext cx="766233" cy="766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7" y="3355191"/>
            <a:ext cx="1701799" cy="917394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7" idx="2"/>
            <a:endCxn id="5" idx="1"/>
          </p:cNvCxnSpPr>
          <p:nvPr/>
        </p:nvCxnSpPr>
        <p:spPr>
          <a:xfrm flipH="1">
            <a:off x="1564566" y="4272585"/>
            <a:ext cx="1" cy="65721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7" idx="0"/>
          </p:cNvCxnSpPr>
          <p:nvPr/>
        </p:nvCxnSpPr>
        <p:spPr>
          <a:xfrm>
            <a:off x="1564567" y="2591858"/>
            <a:ext cx="0" cy="76333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3046" y="2778370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lossy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09272" y="5946130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Query time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479125" y="1784137"/>
            <a:ext cx="1701800" cy="4087896"/>
            <a:chOff x="681969" y="1764264"/>
            <a:chExt cx="1701800" cy="4087896"/>
          </a:xfrm>
        </p:grpSpPr>
        <p:sp>
          <p:nvSpPr>
            <p:cNvPr id="15" name="Can 14"/>
            <p:cNvSpPr/>
            <p:nvPr/>
          </p:nvSpPr>
          <p:spPr>
            <a:xfrm>
              <a:off x="681969" y="4673600"/>
              <a:ext cx="1701800" cy="1178560"/>
            </a:xfrm>
            <a:prstGeom prst="can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75941" y="5074920"/>
              <a:ext cx="1513856" cy="31496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approx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 ops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75941" y="5389880"/>
              <a:ext cx="1513856" cy="314960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samplers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532869" y="2905380"/>
              <a:ext cx="0" cy="176822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2784" y="1764264"/>
              <a:ext cx="1360170" cy="1141116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6804193" y="5946130"/>
            <a:ext cx="1068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Offline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420355" y="1784137"/>
            <a:ext cx="1836494" cy="4087896"/>
            <a:chOff x="3623199" y="1764264"/>
            <a:chExt cx="1836494" cy="4087896"/>
          </a:xfrm>
        </p:grpSpPr>
        <p:sp>
          <p:nvSpPr>
            <p:cNvPr id="23" name="Can 22"/>
            <p:cNvSpPr/>
            <p:nvPr/>
          </p:nvSpPr>
          <p:spPr>
            <a:xfrm>
              <a:off x="3690546" y="5074920"/>
              <a:ext cx="1701800" cy="777240"/>
            </a:xfrm>
            <a:prstGeom prst="can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4541446" y="4754880"/>
              <a:ext cx="0" cy="32004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3623199" y="4138944"/>
              <a:ext cx="1836494" cy="615936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Offline Sampler</a:t>
              </a:r>
            </a:p>
            <a:p>
              <a:pPr algn="ct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(workload)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4541446" y="2905380"/>
              <a:ext cx="1" cy="3603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93074" y="3265760"/>
              <a:ext cx="1096745" cy="429364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/>
            <p:nvPr/>
          </p:nvCxnSpPr>
          <p:spPr>
            <a:xfrm flipV="1">
              <a:off x="4541446" y="3695124"/>
              <a:ext cx="1" cy="44382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1361" y="1764264"/>
              <a:ext cx="1360170" cy="1141116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633046" y="4387360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lossy</a:t>
            </a:r>
            <a:endParaRPr lang="en-US" sz="20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86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Time Approximation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5926" y="1825625"/>
            <a:ext cx="6015194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Offline: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Do nothing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When running Q: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Choose sample operators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Draw samples to answer Q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2117" y="5926257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Query time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Can 43"/>
          <p:cNvSpPr/>
          <p:nvPr/>
        </p:nvSpPr>
        <p:spPr>
          <a:xfrm>
            <a:off x="681969" y="4673600"/>
            <a:ext cx="1701800" cy="1178560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5941" y="5074920"/>
            <a:ext cx="1513856" cy="31496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approx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ops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75941" y="5389880"/>
            <a:ext cx="1513856" cy="31496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samplers</a:t>
            </a:r>
          </a:p>
        </p:txBody>
      </p:sp>
      <p:cxnSp>
        <p:nvCxnSpPr>
          <p:cNvPr id="72" name="Straight Arrow Connector 71"/>
          <p:cNvCxnSpPr>
            <a:stCxn id="84" idx="2"/>
            <a:endCxn id="44" idx="1"/>
          </p:cNvCxnSpPr>
          <p:nvPr/>
        </p:nvCxnSpPr>
        <p:spPr>
          <a:xfrm>
            <a:off x="1532869" y="2905380"/>
            <a:ext cx="0" cy="17682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84" y="1764264"/>
            <a:ext cx="1360170" cy="1141116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0" y="6567259"/>
            <a:ext cx="423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Approximate Query Processing: No Silver Bullet </a:t>
            </a:r>
            <a:r>
              <a:rPr lang="mr-IN" sz="1200" dirty="0" smtClean="0"/>
              <a:t>–</a:t>
            </a:r>
            <a:r>
              <a:rPr lang="en-US" sz="1200" dirty="0" smtClean="0"/>
              <a:t> Chaudhuri et al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32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Time: </a:t>
            </a:r>
            <a:r>
              <a:rPr lang="en-US" dirty="0" err="1" smtClean="0"/>
              <a:t>WanderJoin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5207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Wander Join: Online Aggregation via Random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Walks </a:t>
            </a:r>
            <a:r>
              <a:rPr lang="mr-IN" sz="12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Li et al SIGMOD16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96600" y="1613263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000" dirty="0">
                <a:latin typeface="Arial" charset="0"/>
                <a:ea typeface="Arial" charset="0"/>
                <a:cs typeface="Arial" charset="0"/>
              </a:rPr>
              <a:t>A⋈B⋈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C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628650" y="2612568"/>
            <a:ext cx="8390659" cy="363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 err="1" smtClean="0"/>
              <a:t>WanderJoin</a:t>
            </a:r>
            <a:r>
              <a:rPr lang="en-US" sz="2400" dirty="0" smtClean="0"/>
              <a:t>: </a:t>
            </a:r>
            <a:r>
              <a:rPr lang="en-US" sz="2400" dirty="0"/>
              <a:t>leverage join </a:t>
            </a:r>
            <a:r>
              <a:rPr lang="en-US" sz="2400" dirty="0" smtClean="0"/>
              <a:t>indexes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 smtClean="0"/>
              <a:t>edges represent join matches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Sample from A. Then path from A to C (a2-b2-c1) is a join sample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smtClean="0"/>
              <a:t>random walk is non-uniform independent sample</a:t>
            </a:r>
            <a:endParaRPr lang="en-US" sz="20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3758863" y="4979164"/>
            <a:ext cx="46232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758863" y="4972289"/>
            <a:ext cx="503573" cy="26534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758863" y="5237635"/>
            <a:ext cx="503573" cy="26716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758863" y="5504803"/>
            <a:ext cx="503573" cy="26534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758863" y="5770150"/>
            <a:ext cx="503573" cy="26447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4746530" y="5504803"/>
            <a:ext cx="440820" cy="27523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746530" y="5770150"/>
            <a:ext cx="440820" cy="9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746530" y="5780038"/>
            <a:ext cx="440820" cy="25458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4746530" y="6034623"/>
            <a:ext cx="440820" cy="9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758863" y="5237635"/>
            <a:ext cx="50357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4746530" y="5237635"/>
            <a:ext cx="440820" cy="9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4746530" y="4972289"/>
            <a:ext cx="440820" cy="27523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4746530" y="4982177"/>
            <a:ext cx="440820" cy="25545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4746530" y="5237635"/>
            <a:ext cx="440820" cy="27705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274769" y="4840052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274769" y="5105398"/>
            <a:ext cx="484094" cy="264473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a2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274769" y="4585173"/>
            <a:ext cx="484094" cy="25638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id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324642" y="4179691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vo" charset="0"/>
                <a:ea typeface="Arvo" charset="0"/>
                <a:cs typeface="Arvo" charset="0"/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274769" y="5372566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74769" y="5637913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a4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274769" y="5902386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a5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262436" y="4840052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b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1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262436" y="5105398"/>
            <a:ext cx="484094" cy="264473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b</a:t>
            </a:r>
            <a:r>
              <a:rPr lang="en-US" sz="1600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262436" y="4585173"/>
            <a:ext cx="484094" cy="25638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id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312309" y="4179691"/>
            <a:ext cx="354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vo" charset="0"/>
                <a:ea typeface="Arvo" charset="0"/>
                <a:cs typeface="Arvo" charset="0"/>
              </a:rPr>
              <a:t>B</a:t>
            </a:r>
            <a:endParaRPr lang="en-US" sz="2000" dirty="0" smtClean="0">
              <a:latin typeface="Arvo" charset="0"/>
              <a:ea typeface="Arvo" charset="0"/>
              <a:cs typeface="Arvo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62436" y="5372566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b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262436" y="5637913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b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262436" y="5902386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b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5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187350" y="4849940"/>
            <a:ext cx="484094" cy="264473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c1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87350" y="5115286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187350" y="4595061"/>
            <a:ext cx="484094" cy="25638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id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237223" y="4189579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vo" charset="0"/>
                <a:ea typeface="Arvo" charset="0"/>
                <a:cs typeface="Arvo" charset="0"/>
              </a:rPr>
              <a:t>C</a:t>
            </a:r>
            <a:endParaRPr lang="en-US" sz="2000" dirty="0" smtClean="0">
              <a:latin typeface="Arvo" charset="0"/>
              <a:ea typeface="Arvo" charset="0"/>
              <a:cs typeface="Arvo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187350" y="5382454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3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187350" y="5647801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4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187350" y="5912274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5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9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Time: </a:t>
            </a:r>
            <a:r>
              <a:rPr lang="en-US" dirty="0" err="1" smtClean="0"/>
              <a:t>WanderJoin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5987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Selective Wander Join: Fast Progressive Visualizations for Data Joins </a:t>
            </a:r>
            <a:r>
              <a:rPr lang="mr-IN" sz="12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Procopio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et al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96600" y="1613263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000" dirty="0">
                <a:latin typeface="Arial" charset="0"/>
                <a:ea typeface="Arial" charset="0"/>
                <a:cs typeface="Arial" charset="0"/>
              </a:rPr>
              <a:t>A⋈B⋈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C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628650" y="2612568"/>
            <a:ext cx="8047759" cy="17240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 smtClean="0"/>
              <a:t>Vis is dominated by filtering and group-</a:t>
            </a:r>
            <a:r>
              <a:rPr lang="en-US" sz="2400" dirty="0" err="1" smtClean="0"/>
              <a:t>bys</a:t>
            </a:r>
            <a:r>
              <a:rPr lang="en-US" sz="2400" dirty="0" smtClean="0"/>
              <a:t> (filter by group)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 smtClean="0"/>
              <a:t>Adapt WJ by biasing random walk via importance sampling for..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 smtClean="0"/>
              <a:t>Filters and dynamic selections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 smtClean="0"/>
              <a:t>User preferences</a:t>
            </a:r>
            <a:endParaRPr lang="en-US" sz="20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3758863" y="4979164"/>
            <a:ext cx="46232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758863" y="4972289"/>
            <a:ext cx="503573" cy="26534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758863" y="5237635"/>
            <a:ext cx="503573" cy="26716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758863" y="5504803"/>
            <a:ext cx="503573" cy="26534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758863" y="5770150"/>
            <a:ext cx="503573" cy="26447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4746530" y="5504803"/>
            <a:ext cx="440820" cy="27523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746530" y="5770150"/>
            <a:ext cx="440820" cy="9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746530" y="5780038"/>
            <a:ext cx="440820" cy="25458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4746530" y="6034623"/>
            <a:ext cx="440820" cy="9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758863" y="5237635"/>
            <a:ext cx="50357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4746530" y="5237635"/>
            <a:ext cx="440820" cy="988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4746530" y="4972289"/>
            <a:ext cx="440820" cy="27523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4746530" y="4982177"/>
            <a:ext cx="440820" cy="25545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4746530" y="5237635"/>
            <a:ext cx="440820" cy="27705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274769" y="4840052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274769" y="5105398"/>
            <a:ext cx="484094" cy="264473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a2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274769" y="4585173"/>
            <a:ext cx="484094" cy="25638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id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324642" y="4179691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vo" charset="0"/>
                <a:ea typeface="Arvo" charset="0"/>
                <a:cs typeface="Arvo" charset="0"/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274769" y="5372566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74769" y="5637913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a4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274769" y="5902386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a5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262436" y="4840052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b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1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262436" y="5105398"/>
            <a:ext cx="484094" cy="264473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b</a:t>
            </a:r>
            <a:r>
              <a:rPr lang="en-US" sz="1600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262436" y="4585173"/>
            <a:ext cx="484094" cy="25638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id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312309" y="4179691"/>
            <a:ext cx="354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vo" charset="0"/>
                <a:ea typeface="Arvo" charset="0"/>
                <a:cs typeface="Arvo" charset="0"/>
              </a:rPr>
              <a:t>B</a:t>
            </a:r>
            <a:endParaRPr lang="en-US" sz="2000" dirty="0" smtClean="0">
              <a:latin typeface="Arvo" charset="0"/>
              <a:ea typeface="Arvo" charset="0"/>
              <a:cs typeface="Arvo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62436" y="5372566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b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262436" y="5637913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b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262436" y="5902386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b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5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187350" y="4849940"/>
            <a:ext cx="484094" cy="264473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c1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87350" y="5115286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187350" y="4595061"/>
            <a:ext cx="484094" cy="25638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id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237223" y="4189579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vo" charset="0"/>
                <a:ea typeface="Arvo" charset="0"/>
                <a:cs typeface="Arvo" charset="0"/>
              </a:rPr>
              <a:t>C</a:t>
            </a:r>
            <a:endParaRPr lang="en-US" sz="2000" dirty="0" smtClean="0">
              <a:latin typeface="Arvo" charset="0"/>
              <a:ea typeface="Arvo" charset="0"/>
              <a:cs typeface="Arvo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187350" y="5382454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3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187350" y="5647801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4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187350" y="5912274"/>
            <a:ext cx="484094" cy="2644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5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451" y="4579801"/>
            <a:ext cx="2858120" cy="175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0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Time Approximation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5926" y="1825625"/>
            <a:ext cx="6015194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Offline: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Do nothing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When running Q: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Choose sample operators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Draw samples to answer Q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Sampling is expensive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err="1" smtClean="0">
                <a:solidFill>
                  <a:srgbClr val="FF0000"/>
                </a:solidFill>
              </a:rPr>
              <a:t>WanderJoin</a:t>
            </a:r>
            <a:r>
              <a:rPr lang="en-US" sz="2000" dirty="0" smtClean="0">
                <a:solidFill>
                  <a:srgbClr val="FF0000"/>
                </a:solidFill>
              </a:rPr>
              <a:t> uses </a:t>
            </a:r>
            <a:r>
              <a:rPr lang="en-US" sz="2000" dirty="0" smtClean="0">
                <a:solidFill>
                  <a:srgbClr val="FF0000"/>
                </a:solidFill>
              </a:rPr>
              <a:t>join indexes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Could use indexing time to build other data </a:t>
            </a:r>
            <a:r>
              <a:rPr lang="en-US" sz="2000" dirty="0" err="1" smtClean="0">
                <a:solidFill>
                  <a:srgbClr val="FF0000"/>
                </a:solidFill>
              </a:rPr>
              <a:t>structs</a:t>
            </a:r>
            <a:r>
              <a:rPr lang="en-US" sz="2000" dirty="0" smtClean="0">
                <a:solidFill>
                  <a:srgbClr val="FF0000"/>
                </a:solidFill>
              </a:rPr>
              <a:t>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Can take long time for bounds to be small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2117" y="5926257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Query time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Can 43"/>
          <p:cNvSpPr/>
          <p:nvPr/>
        </p:nvSpPr>
        <p:spPr>
          <a:xfrm>
            <a:off x="681969" y="4673600"/>
            <a:ext cx="1701800" cy="1178560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5941" y="5074920"/>
            <a:ext cx="1513856" cy="31496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approx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ops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75941" y="5389880"/>
            <a:ext cx="1513856" cy="31496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samplers</a:t>
            </a:r>
          </a:p>
        </p:txBody>
      </p:sp>
      <p:cxnSp>
        <p:nvCxnSpPr>
          <p:cNvPr id="72" name="Straight Arrow Connector 71"/>
          <p:cNvCxnSpPr>
            <a:stCxn id="84" idx="2"/>
            <a:endCxn id="44" idx="1"/>
          </p:cNvCxnSpPr>
          <p:nvPr/>
        </p:nvCxnSpPr>
        <p:spPr>
          <a:xfrm>
            <a:off x="1532869" y="2905380"/>
            <a:ext cx="0" cy="17682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84" y="1764264"/>
            <a:ext cx="1360170" cy="1141116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0" y="6567259"/>
            <a:ext cx="423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Approximate Query Processing: No Silver Bullet </a:t>
            </a:r>
            <a:r>
              <a:rPr lang="mr-IN" sz="1200" dirty="0" smtClean="0"/>
              <a:t>–</a:t>
            </a:r>
            <a:r>
              <a:rPr lang="en-US" sz="1200" dirty="0" smtClean="0"/>
              <a:t> Chaudhuri et al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7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5926" y="1825625"/>
            <a:ext cx="5569423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Offline: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Precompute samples given workload W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Typically stratify on columns groups in W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/>
              <a:t>When running Q: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Pick precomputed samples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Use CLT/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Hoeffding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/bootstrap for err bounds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0" y="6567259"/>
            <a:ext cx="423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Approximate Query Processing: No Silver Bullet </a:t>
            </a:r>
            <a:r>
              <a:rPr lang="mr-IN" sz="1200" dirty="0" smtClean="0"/>
              <a:t>–</a:t>
            </a:r>
            <a:r>
              <a:rPr lang="en-US" sz="1200" dirty="0" smtClean="0"/>
              <a:t> Chaudhuri et al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681969" y="5074920"/>
            <a:ext cx="1701800" cy="777240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532869" y="4754880"/>
            <a:ext cx="0" cy="32004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98460" y="5926257"/>
            <a:ext cx="1068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Offline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622" y="4138944"/>
            <a:ext cx="1836494" cy="61593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Offline Sampler</a:t>
            </a:r>
          </a:p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(workload)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532869" y="2905380"/>
            <a:ext cx="1" cy="3603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97" y="3265760"/>
            <a:ext cx="1096745" cy="429364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1532869" y="3695124"/>
            <a:ext cx="1" cy="4438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84" y="1764264"/>
            <a:ext cx="1360170" cy="114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9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Offline: </a:t>
            </a:r>
            <a:r>
              <a:rPr lang="en-US" dirty="0" err="1" smtClean="0"/>
              <a:t>Sample+Seek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Adapts AQP towards visualization needs in 2 ways.</a:t>
            </a:r>
          </a:p>
          <a:p>
            <a:pPr marL="0" indent="0">
              <a:buNone/>
            </a:pPr>
            <a:r>
              <a:rPr lang="en-US" sz="2400" dirty="0" smtClean="0"/>
              <a:t>Challenges with confidence intervals (CIs)</a:t>
            </a:r>
          </a:p>
          <a:p>
            <a:r>
              <a:rPr lang="en-US" sz="2000" dirty="0" smtClean="0"/>
              <a:t>CI ~ </a:t>
            </a:r>
            <a:r>
              <a:rPr lang="en-US" sz="2000" dirty="0" err="1" smtClean="0"/>
              <a:t>std</a:t>
            </a:r>
            <a:r>
              <a:rPr lang="en-US" sz="2000" dirty="0" smtClean="0"/>
              <a:t>(n samples) / </a:t>
            </a:r>
            <a:r>
              <a:rPr lang="en-US" sz="2000" dirty="0" err="1" smtClean="0"/>
              <a:t>sqrt</a:t>
            </a:r>
            <a:r>
              <a:rPr lang="en-US" sz="2000" dirty="0" smtClean="0"/>
              <a:t>(n)</a:t>
            </a:r>
          </a:p>
          <a:p>
            <a:endParaRPr lang="en-US" sz="1100" dirty="0" smtClean="0"/>
          </a:p>
          <a:p>
            <a:endParaRPr lang="en-US" sz="1000" dirty="0"/>
          </a:p>
          <a:p>
            <a:r>
              <a:rPr lang="en-US" sz="2000" dirty="0" smtClean="0"/>
              <a:t>CIs unintuitive</a:t>
            </a:r>
            <a:endParaRPr lang="en-US" sz="2000" dirty="0"/>
          </a:p>
          <a:p>
            <a:endParaRPr lang="en-US" sz="20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567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Sample + Seek: Approximating Aggregates with Distribution Precision Guarantee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5976" y="3176376"/>
            <a:ext cx="4676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data dependent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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sensitive to outliers </a:t>
            </a:r>
            <a:endParaRPr lang="en-US" sz="20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Left Brace 9"/>
          <p:cNvSpPr/>
          <p:nvPr/>
        </p:nvSpPr>
        <p:spPr>
          <a:xfrm rot="16200000">
            <a:off x="2232422" y="2323822"/>
            <a:ext cx="132959" cy="1673489"/>
          </a:xfrm>
          <a:prstGeom prst="leftBrace">
            <a:avLst>
              <a:gd name="adj1" fmla="val 88333"/>
              <a:gd name="adj2" fmla="val 50000"/>
            </a:avLst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03120" y="4222675"/>
            <a:ext cx="2336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90</a:t>
            </a:r>
            <a:r>
              <a:rPr lang="en-US" sz="2800" baseline="30000" dirty="0" smtClean="0">
                <a:latin typeface="Arial" charset="0"/>
                <a:ea typeface="Arial" charset="0"/>
                <a:cs typeface="Arial" charset="0"/>
              </a:rPr>
              <a:t>th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CIs</a:t>
            </a: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Useful?</a:t>
            </a:r>
          </a:p>
          <a:p>
            <a:pPr lvl="0"/>
            <a:r>
              <a:rPr lang="mr-IN" sz="2800" dirty="0"/>
              <a:t>¯\_(</a:t>
            </a:r>
            <a:r>
              <a:rPr lang="mr-IN" sz="2800" dirty="0" err="1"/>
              <a:t>ツ</a:t>
            </a:r>
            <a:r>
              <a:rPr lang="mr-IN" sz="2800" dirty="0" smtClean="0"/>
              <a:t>)_/¯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48" y="4222675"/>
            <a:ext cx="3662795" cy="225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0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Visualization is Ubiquitous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1"/>
          <a:stretch/>
        </p:blipFill>
        <p:spPr>
          <a:xfrm>
            <a:off x="993931" y="2533372"/>
            <a:ext cx="7156139" cy="17912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7853"/>
            <a:ext cx="3859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 smtClean="0">
                <a:latin typeface="Arial" charset="0"/>
                <a:ea typeface="Arial" charset="0"/>
                <a:cs typeface="Arial" charset="0"/>
              </a:rPr>
              <a:t>Image: Visualization 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is Not Enough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H</a:t>
            </a:r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eer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EuroVIS19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00B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29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73" y="3737170"/>
            <a:ext cx="4345846" cy="2579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Offline: </a:t>
            </a:r>
            <a:r>
              <a:rPr lang="en-US" dirty="0" err="1" smtClean="0"/>
              <a:t>Sample+Seek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Proposes </a:t>
            </a:r>
            <a:r>
              <a:rPr lang="en-US" sz="2400" i="1" dirty="0" smtClean="0"/>
              <a:t>Distributional </a:t>
            </a:r>
            <a:r>
              <a:rPr lang="en-US" sz="2400" i="1" dirty="0"/>
              <a:t>G</a:t>
            </a:r>
            <a:r>
              <a:rPr lang="en-US" sz="2400" i="1" dirty="0" smtClean="0"/>
              <a:t>uarantee</a:t>
            </a:r>
          </a:p>
          <a:p>
            <a:r>
              <a:rPr lang="en-US" sz="2400" dirty="0"/>
              <a:t>R</a:t>
            </a:r>
            <a:r>
              <a:rPr lang="en-US" sz="2400" dirty="0" smtClean="0"/>
              <a:t>esult modeled as normalized distribution</a:t>
            </a:r>
          </a:p>
          <a:p>
            <a:r>
              <a:rPr lang="en-US" sz="2400" dirty="0" smtClean="0"/>
              <a:t>Offline pre-computation will bound L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distance </a:t>
            </a:r>
            <a:r>
              <a:rPr lang="en-US" sz="2400" dirty="0">
                <a:latin typeface="Tinos" charset="0"/>
                <a:ea typeface="Tinos" charset="0"/>
                <a:cs typeface="Tinos" charset="0"/>
              </a:rPr>
              <a:t>≤ </a:t>
            </a:r>
            <a:r>
              <a:rPr lang="en-US" sz="2400" dirty="0" err="1" smtClean="0">
                <a:latin typeface="Tinos" charset="0"/>
                <a:ea typeface="Tinos" charset="0"/>
                <a:cs typeface="Tinos" charset="0"/>
              </a:rPr>
              <a:t>ɛ</a:t>
            </a:r>
            <a:endParaRPr lang="en-US" sz="2400" dirty="0"/>
          </a:p>
          <a:p>
            <a:r>
              <a:rPr lang="en-US" sz="2400" dirty="0" smtClean="0"/>
              <a:t>Closer to understandable semantics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567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Sample + Seek: Approximating Aggregates with Distribution Precision Guarantee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86331" y="4766972"/>
            <a:ext cx="287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nos" charset="0"/>
                <a:ea typeface="Tinos" charset="0"/>
                <a:cs typeface="Tinos" charset="0"/>
              </a:rPr>
              <a:t>|</a:t>
            </a:r>
            <a:r>
              <a:rPr lang="en-US" sz="2400" dirty="0" smtClean="0">
                <a:latin typeface="Tinos" charset="0"/>
                <a:ea typeface="Tinos" charset="0"/>
                <a:cs typeface="Tinos" charset="0"/>
              </a:rPr>
              <a:t>truth - estimated|</a:t>
            </a:r>
            <a:r>
              <a:rPr lang="en-US" sz="2400" baseline="-25000" dirty="0" smtClean="0">
                <a:latin typeface="Tinos" charset="0"/>
                <a:ea typeface="Tinos" charset="0"/>
                <a:cs typeface="Tinos" charset="0"/>
              </a:rPr>
              <a:t>2</a:t>
            </a:r>
            <a:r>
              <a:rPr lang="en-US" sz="2400" dirty="0" smtClean="0">
                <a:latin typeface="Tinos" charset="0"/>
                <a:ea typeface="Tinos" charset="0"/>
                <a:cs typeface="Tinos" charset="0"/>
              </a:rPr>
              <a:t> </a:t>
            </a:r>
            <a:r>
              <a:rPr lang="en-US" sz="2400" dirty="0">
                <a:latin typeface="Tinos" charset="0"/>
                <a:ea typeface="Tinos" charset="0"/>
                <a:cs typeface="Tinos" charset="0"/>
              </a:rPr>
              <a:t>≤ </a:t>
            </a:r>
            <a:r>
              <a:rPr lang="en-US" sz="2400" dirty="0" err="1">
                <a:latin typeface="Tinos" charset="0"/>
                <a:ea typeface="Tinos" charset="0"/>
                <a:cs typeface="Tinos" charset="0"/>
              </a:rPr>
              <a:t>ɛ</a:t>
            </a:r>
            <a:endParaRPr lang="en-US" sz="2400" dirty="0">
              <a:latin typeface="Tinos" charset="0"/>
              <a:ea typeface="Tinos" charset="0"/>
              <a:cs typeface="Tino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07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Offline: </a:t>
            </a:r>
            <a:r>
              <a:rPr lang="en-US" dirty="0" err="1" smtClean="0"/>
              <a:t>Sample+Seek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Don’t stratify by column groups</a:t>
            </a:r>
          </a:p>
          <a:p>
            <a:r>
              <a:rPr lang="en-US" sz="2400" dirty="0" smtClean="0"/>
              <a:t>Column groups may be different later on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Compute </a:t>
            </a:r>
            <a:r>
              <a:rPr lang="en-US" sz="2400" dirty="0" smtClean="0">
                <a:solidFill>
                  <a:srgbClr val="FF0000"/>
                </a:solidFill>
              </a:rPr>
              <a:t>measure-biased samples</a:t>
            </a:r>
            <a:r>
              <a:rPr lang="en-US" sz="2400" dirty="0" smtClean="0"/>
              <a:t> for aggregated </a:t>
            </a:r>
            <a:r>
              <a:rPr lang="en-US" sz="2400" dirty="0" err="1" smtClean="0"/>
              <a:t>attrs</a:t>
            </a:r>
            <a:endParaRPr lang="en-US" sz="2400" dirty="0" smtClean="0"/>
          </a:p>
          <a:p>
            <a:r>
              <a:rPr lang="en-US" sz="2400" dirty="0" smtClean="0"/>
              <a:t>Need to know aggregated measures up front</a:t>
            </a:r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567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Sample + Seek: Approximating Aggregates with Distribution Precision Guarantee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8650" y="4544705"/>
            <a:ext cx="69813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SELECT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a1, a2, ..., </a:t>
            </a:r>
            <a:r>
              <a:rPr lang="en-US" sz="24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SUM(v1), COUNT(v2)</a:t>
            </a:r>
            <a:endParaRPr lang="en-US" sz="24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FROM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GROUP BY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a1, a2, ...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67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Offline: </a:t>
            </a:r>
            <a:r>
              <a:rPr lang="en-US" dirty="0" err="1" smtClean="0"/>
              <a:t>Sample+Seek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693546"/>
            <a:ext cx="8251190" cy="8456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 smtClean="0"/>
              <a:t>Measure-biased samples for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SUM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): </a:t>
            </a:r>
            <a:r>
              <a:rPr lang="en-US" sz="2400" dirty="0" smtClean="0"/>
              <a:t>proportional to 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400" dirty="0" smtClean="0"/>
              <a:t>100 rows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567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Sample + Seek: Approximating Aggregates with Distribution Precision Guarantee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68460" y="2560111"/>
            <a:ext cx="6944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val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algn="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  <a:p>
            <a:pPr algn="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..</a:t>
            </a:r>
          </a:p>
          <a:p>
            <a:pPr algn="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r"/>
            <a:r>
              <a:rPr lang="en-US" sz="24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100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62196" y="2560111"/>
            <a:ext cx="10342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sz="2400" baseline="-25000" dirty="0" err="1" smtClean="0">
                <a:latin typeface="Consolas" charset="0"/>
                <a:ea typeface="Consolas" charset="0"/>
                <a:cs typeface="Consolas" charset="0"/>
              </a:rPr>
              <a:t>naive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algn="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1/100</a:t>
            </a:r>
          </a:p>
          <a:p>
            <a:pPr algn="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..</a:t>
            </a:r>
          </a:p>
          <a:p>
            <a:pPr algn="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1/100</a:t>
            </a:r>
          </a:p>
          <a:p>
            <a:pPr algn="r"/>
            <a:r>
              <a:rPr lang="en-US" sz="24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1/100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92113" y="2560111"/>
            <a:ext cx="13740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sz="2400" baseline="-25000" dirty="0" err="1" smtClean="0">
                <a:latin typeface="Consolas" charset="0"/>
                <a:ea typeface="Consolas" charset="0"/>
                <a:cs typeface="Consolas" charset="0"/>
              </a:rPr>
              <a:t>s+s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algn="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1/199</a:t>
            </a:r>
          </a:p>
          <a:p>
            <a:pPr algn="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..</a:t>
            </a:r>
          </a:p>
          <a:p>
            <a:pPr algn="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1/199</a:t>
            </a:r>
          </a:p>
          <a:p>
            <a:pPr algn="r"/>
            <a:r>
              <a:rPr lang="en-US" sz="24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100/199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628650" y="6003433"/>
            <a:ext cx="7886700" cy="622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Addresses err bound’s </a:t>
            </a:r>
            <a:r>
              <a:rPr lang="en-US" sz="2400" i="1" dirty="0" smtClean="0"/>
              <a:t>Data Dependency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99115" y="4910900"/>
            <a:ext cx="1760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100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/(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1/100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algn="r"/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= 10,000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66640" y="4910900"/>
            <a:ext cx="2225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100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/(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100/199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algn="r"/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= 199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0955" y="4864733"/>
            <a:ext cx="1911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If we sample 1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val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100)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what is our estimate?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Curved Connector 12"/>
          <p:cNvCxnSpPr>
            <a:stCxn id="8" idx="1"/>
          </p:cNvCxnSpPr>
          <p:nvPr/>
        </p:nvCxnSpPr>
        <p:spPr>
          <a:xfrm rot="10800000" flipH="1">
            <a:off x="450955" y="4281054"/>
            <a:ext cx="1217504" cy="1045345"/>
          </a:xfrm>
          <a:prstGeom prst="curvedConnector3">
            <a:avLst>
              <a:gd name="adj1" fmla="val -18776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6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" grpId="0"/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Offline: </a:t>
            </a:r>
            <a:r>
              <a:rPr lang="en-US" dirty="0" err="1" smtClean="0"/>
              <a:t>Sample+Seek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543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Sample probability based on value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 smtClean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result </a:t>
            </a:r>
            <a:r>
              <a:rPr lang="en-US" sz="20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= Q(in-memory sample)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if enough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samples in mem:  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return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result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sz="2000" i="1" dirty="0" smtClean="0">
                <a:latin typeface="Consolas" charset="0"/>
                <a:ea typeface="Consolas" charset="0"/>
                <a:cs typeface="Consolas" charset="0"/>
              </a:rPr>
              <a:t>very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low selectivity: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lookup rows directly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else: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rgbClr val="FC31FF"/>
                </a:solidFill>
                <a:latin typeface="Consolas" charset="0"/>
                <a:ea typeface="Consolas" charset="0"/>
                <a:cs typeface="Consolas" charset="0"/>
              </a:rPr>
              <a:t>use measure-augmented index to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C31FF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solidFill>
                  <a:srgbClr val="FC31FF"/>
                </a:solidFill>
                <a:latin typeface="Consolas" charset="0"/>
                <a:ea typeface="Consolas" charset="0"/>
                <a:cs typeface="Consolas" charset="0"/>
              </a:rPr>
              <a:t> draw sample biased by 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567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Sample + Seek: Approximating Aggregates with Distribution Precision Guarantee</a:t>
            </a:r>
          </a:p>
        </p:txBody>
      </p:sp>
      <p:sp>
        <p:nvSpPr>
          <p:cNvPr id="3" name="Rectangle 2"/>
          <p:cNvSpPr/>
          <p:nvPr/>
        </p:nvSpPr>
        <p:spPr>
          <a:xfrm>
            <a:off x="6573520" y="2844800"/>
            <a:ext cx="1789430" cy="72136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In-mem</a:t>
            </a:r>
          </a:p>
          <a:p>
            <a:pPr algn="ctr"/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Samples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37363" y="4295318"/>
            <a:ext cx="1261745" cy="478701"/>
            <a:chOff x="7051040" y="4894758"/>
            <a:chExt cx="1261745" cy="478701"/>
          </a:xfrm>
        </p:grpSpPr>
        <p:sp>
          <p:nvSpPr>
            <p:cNvPr id="7" name="Triangle 6"/>
            <p:cNvSpPr/>
            <p:nvPr/>
          </p:nvSpPr>
          <p:spPr>
            <a:xfrm>
              <a:off x="7051040" y="4895939"/>
              <a:ext cx="529590" cy="477520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Triangle 20"/>
            <p:cNvSpPr/>
            <p:nvPr/>
          </p:nvSpPr>
          <p:spPr>
            <a:xfrm>
              <a:off x="7783195" y="4894758"/>
              <a:ext cx="529590" cy="477520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FC3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8" name="Can 7"/>
          <p:cNvSpPr/>
          <p:nvPr/>
        </p:nvSpPr>
        <p:spPr>
          <a:xfrm>
            <a:off x="6573520" y="3798411"/>
            <a:ext cx="1789430" cy="1833461"/>
          </a:xfrm>
          <a:prstGeom prst="can">
            <a:avLst>
              <a:gd name="adj" fmla="val 15709"/>
            </a:avLst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On-disk Indexes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0932" y="2317363"/>
            <a:ext cx="31470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Q = SELECT  a, SUM(b)</a:t>
            </a: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WHERE   c=1 ...</a:t>
            </a: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GROUPBY b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66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5926" y="1825625"/>
            <a:ext cx="5569423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Offline: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Precompute samples given workload W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Stratify on columns groups in W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/>
              <a:t>When running Q: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Pick precomputed samples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Use CLT/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Hoeffding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/bootstrap for err bounds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Hard to guarantee bounds are small if Q uses unseen col group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Measure-biased sampling helps, works if </a:t>
            </a:r>
            <a:r>
              <a:rPr lang="en-US" sz="2000" i="1" dirty="0" smtClean="0">
                <a:solidFill>
                  <a:srgbClr val="FF0000"/>
                </a:solidFill>
              </a:rPr>
              <a:t>aggregation function </a:t>
            </a:r>
            <a:r>
              <a:rPr lang="en-US" sz="2000" dirty="0" smtClean="0">
                <a:solidFill>
                  <a:srgbClr val="FF0000"/>
                </a:solidFill>
              </a:rPr>
              <a:t>is over sampled attributes!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0" y="6567259"/>
            <a:ext cx="423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Approximate Query Processing: No Silver Bullet </a:t>
            </a:r>
            <a:r>
              <a:rPr lang="mr-IN" sz="1200" dirty="0" smtClean="0"/>
              <a:t>–</a:t>
            </a:r>
            <a:r>
              <a:rPr lang="en-US" sz="1200" dirty="0" smtClean="0"/>
              <a:t> Chaudhuri et al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681969" y="5074920"/>
            <a:ext cx="1701800" cy="777240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532869" y="4754880"/>
            <a:ext cx="0" cy="32004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98460" y="5926257"/>
            <a:ext cx="1068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Offline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622" y="4138944"/>
            <a:ext cx="1836494" cy="61593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Offline Sampler</a:t>
            </a:r>
          </a:p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(workload)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532869" y="2905380"/>
            <a:ext cx="1" cy="3603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97" y="3265760"/>
            <a:ext cx="1096745" cy="429364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1532869" y="3695124"/>
            <a:ext cx="1" cy="4438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84" y="1764264"/>
            <a:ext cx="1360170" cy="114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2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Quality?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26483" y="1966159"/>
            <a:ext cx="3464504" cy="1581056"/>
            <a:chOff x="1026483" y="2933313"/>
            <a:chExt cx="3464504" cy="1581056"/>
          </a:xfrm>
        </p:grpSpPr>
        <p:sp>
          <p:nvSpPr>
            <p:cNvPr id="15" name="Rectangle 14"/>
            <p:cNvSpPr/>
            <p:nvPr/>
          </p:nvSpPr>
          <p:spPr>
            <a:xfrm>
              <a:off x="1026483" y="2933313"/>
              <a:ext cx="3464504" cy="1581056"/>
            </a:xfrm>
            <a:prstGeom prst="rect">
              <a:avLst/>
            </a:prstGeom>
            <a:solidFill>
              <a:srgbClr val="ECF0F4"/>
            </a:solidFill>
            <a:ln w="1905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64508" y="3204815"/>
              <a:ext cx="321434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>
                <a:buNone/>
              </a:pPr>
              <a:r>
                <a:rPr lang="en-US" sz="2000" b="1" dirty="0" smtClean="0">
                  <a:latin typeface="Arial" charset="0"/>
                  <a:ea typeface="Arial" charset="0"/>
                  <a:cs typeface="Arial" charset="0"/>
                </a:rPr>
                <a:t>SELECT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 	</a:t>
              </a:r>
              <a:r>
                <a:rPr lang="en-US" sz="2000" dirty="0" err="1" smtClean="0">
                  <a:latin typeface="Arial" charset="0"/>
                  <a:ea typeface="Arial" charset="0"/>
                  <a:cs typeface="Arial" charset="0"/>
                </a:rPr>
                <a:t>avg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(sales)</a:t>
              </a:r>
            </a:p>
            <a:p>
              <a:pPr marL="57150" indent="0">
                <a:buNone/>
              </a:pPr>
              <a:r>
                <a:rPr lang="en-US" sz="2000" b="1" dirty="0" smtClean="0">
                  <a:latin typeface="Arial" charset="0"/>
                  <a:ea typeface="Arial" charset="0"/>
                  <a:cs typeface="Arial" charset="0"/>
                </a:rPr>
                <a:t>GROUP BY 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	month</a:t>
              </a:r>
            </a:p>
            <a:p>
              <a:pPr marL="57150" indent="0">
                <a:buNone/>
              </a:pPr>
              <a:r>
                <a:rPr lang="en-US" sz="2000" b="1" dirty="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ERROR</a:t>
              </a:r>
              <a:r>
                <a:rPr lang="en-US" sz="2000" dirty="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 0.1 </a:t>
              </a:r>
              <a:r>
                <a:rPr lang="en-US" sz="2000" b="1" dirty="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CONF</a:t>
              </a:r>
              <a:r>
                <a:rPr lang="en-US" sz="2000" dirty="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 99%</a:t>
              </a:r>
              <a:endParaRPr lang="en-US" sz="2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V="1">
            <a:off x="5461439" y="2575937"/>
            <a:ext cx="0" cy="212107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461439" y="4679713"/>
            <a:ext cx="3146373" cy="1730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90599" y="4702652"/>
            <a:ext cx="60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Jan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73409" y="4702652"/>
            <a:ext cx="68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Feb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59506" y="4702652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Mar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13608" y="3794465"/>
            <a:ext cx="475791" cy="881014"/>
          </a:xfrm>
          <a:prstGeom prst="rect">
            <a:avLst/>
          </a:prstGeom>
          <a:solidFill>
            <a:srgbClr val="EEA731"/>
          </a:solidFill>
          <a:ln w="19050" cmpd="sng">
            <a:solidFill>
              <a:srgbClr val="EEA7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 smtClean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28605" y="3343022"/>
            <a:ext cx="475791" cy="1332456"/>
          </a:xfrm>
          <a:prstGeom prst="rect">
            <a:avLst/>
          </a:prstGeom>
          <a:solidFill>
            <a:srgbClr val="EEA731"/>
          </a:solidFill>
          <a:ln w="19050" cmpd="sng">
            <a:solidFill>
              <a:srgbClr val="EEA7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 smtClean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43602" y="3794465"/>
            <a:ext cx="475791" cy="863147"/>
          </a:xfrm>
          <a:prstGeom prst="rect">
            <a:avLst/>
          </a:prstGeom>
          <a:solidFill>
            <a:srgbClr val="EEA731"/>
          </a:solidFill>
          <a:ln w="19050" cmpd="sng">
            <a:solidFill>
              <a:srgbClr val="EEA7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 smtClean="0">
              <a:latin typeface="Gill Sans MT" charset="0"/>
              <a:ea typeface="Gill Sans MT" charset="0"/>
              <a:cs typeface="Gill Sans MT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7873520" y="3751466"/>
            <a:ext cx="0" cy="91440"/>
          </a:xfrm>
          <a:prstGeom prst="line">
            <a:avLst/>
          </a:prstGeom>
          <a:ln w="38100" cap="sq">
            <a:solidFill>
              <a:srgbClr val="7F7F7F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057850" y="3270922"/>
            <a:ext cx="0" cy="91440"/>
          </a:xfrm>
          <a:prstGeom prst="line">
            <a:avLst/>
          </a:prstGeom>
          <a:ln w="38100" cap="sq">
            <a:solidFill>
              <a:srgbClr val="7F7F7F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247179" y="3744941"/>
            <a:ext cx="0" cy="91440"/>
          </a:xfrm>
          <a:prstGeom prst="line">
            <a:avLst/>
          </a:prstGeom>
          <a:ln w="38100" cap="sq">
            <a:solidFill>
              <a:srgbClr val="7F7F7F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67787" y="3842906"/>
            <a:ext cx="43123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Confidence interval per record</a:t>
            </a: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Error 0.1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Conf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99%</a:t>
            </a:r>
          </a:p>
          <a:p>
            <a:endParaRPr lang="en-US" sz="1600" dirty="0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44917" y="5300035"/>
            <a:ext cx="3423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Stepping back, a bigger question is what quality should mean!  Tricky even for classic error specifications in AQP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34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2969946" y="4166785"/>
            <a:ext cx="2561663" cy="2273335"/>
            <a:chOff x="2380666" y="4248065"/>
            <a:chExt cx="2561663" cy="2273335"/>
          </a:xfrm>
        </p:grpSpPr>
        <p:sp>
          <p:nvSpPr>
            <p:cNvPr id="40" name="Freeform 39"/>
            <p:cNvSpPr/>
            <p:nvPr/>
          </p:nvSpPr>
          <p:spPr>
            <a:xfrm>
              <a:off x="2706296" y="4248065"/>
              <a:ext cx="955202" cy="697076"/>
            </a:xfrm>
            <a:custGeom>
              <a:avLst/>
              <a:gdLst>
                <a:gd name="connsiteX0" fmla="*/ 0 w 955202"/>
                <a:gd name="connsiteY0" fmla="*/ 697076 h 697076"/>
                <a:gd name="connsiteX1" fmla="*/ 82009 w 955202"/>
                <a:gd name="connsiteY1" fmla="*/ 660172 h 697076"/>
                <a:gd name="connsiteX2" fmla="*/ 90210 w 955202"/>
                <a:gd name="connsiteY2" fmla="*/ 647870 h 697076"/>
                <a:gd name="connsiteX3" fmla="*/ 106612 w 955202"/>
                <a:gd name="connsiteY3" fmla="*/ 635569 h 697076"/>
                <a:gd name="connsiteX4" fmla="*/ 143516 w 955202"/>
                <a:gd name="connsiteY4" fmla="*/ 610966 h 697076"/>
                <a:gd name="connsiteX5" fmla="*/ 155817 w 955202"/>
                <a:gd name="connsiteY5" fmla="*/ 602765 h 697076"/>
                <a:gd name="connsiteX6" fmla="*/ 180420 w 955202"/>
                <a:gd name="connsiteY6" fmla="*/ 574062 h 697076"/>
                <a:gd name="connsiteX7" fmla="*/ 209123 w 955202"/>
                <a:gd name="connsiteY7" fmla="*/ 553560 h 697076"/>
                <a:gd name="connsiteX8" fmla="*/ 217324 w 955202"/>
                <a:gd name="connsiteY8" fmla="*/ 541259 h 697076"/>
                <a:gd name="connsiteX9" fmla="*/ 254228 w 955202"/>
                <a:gd name="connsiteY9" fmla="*/ 516656 h 697076"/>
                <a:gd name="connsiteX10" fmla="*/ 282931 w 955202"/>
                <a:gd name="connsiteY10" fmla="*/ 496154 h 697076"/>
                <a:gd name="connsiteX11" fmla="*/ 295232 w 955202"/>
                <a:gd name="connsiteY11" fmla="*/ 487953 h 697076"/>
                <a:gd name="connsiteX12" fmla="*/ 307534 w 955202"/>
                <a:gd name="connsiteY12" fmla="*/ 475652 h 697076"/>
                <a:gd name="connsiteX13" fmla="*/ 332136 w 955202"/>
                <a:gd name="connsiteY13" fmla="*/ 463350 h 697076"/>
                <a:gd name="connsiteX14" fmla="*/ 344438 w 955202"/>
                <a:gd name="connsiteY14" fmla="*/ 455149 h 697076"/>
                <a:gd name="connsiteX15" fmla="*/ 373141 w 955202"/>
                <a:gd name="connsiteY15" fmla="*/ 430547 h 697076"/>
                <a:gd name="connsiteX16" fmla="*/ 397743 w 955202"/>
                <a:gd name="connsiteY16" fmla="*/ 414145 h 697076"/>
                <a:gd name="connsiteX17" fmla="*/ 414145 w 955202"/>
                <a:gd name="connsiteY17" fmla="*/ 405944 h 697076"/>
                <a:gd name="connsiteX18" fmla="*/ 438748 w 955202"/>
                <a:gd name="connsiteY18" fmla="*/ 393643 h 697076"/>
                <a:gd name="connsiteX19" fmla="*/ 463351 w 955202"/>
                <a:gd name="connsiteY19" fmla="*/ 377241 h 697076"/>
                <a:gd name="connsiteX20" fmla="*/ 487953 w 955202"/>
                <a:gd name="connsiteY20" fmla="*/ 360839 h 697076"/>
                <a:gd name="connsiteX21" fmla="*/ 500255 w 955202"/>
                <a:gd name="connsiteY21" fmla="*/ 352638 h 697076"/>
                <a:gd name="connsiteX22" fmla="*/ 516656 w 955202"/>
                <a:gd name="connsiteY22" fmla="*/ 348538 h 697076"/>
                <a:gd name="connsiteX23" fmla="*/ 541259 w 955202"/>
                <a:gd name="connsiteY23" fmla="*/ 336236 h 697076"/>
                <a:gd name="connsiteX24" fmla="*/ 553561 w 955202"/>
                <a:gd name="connsiteY24" fmla="*/ 328035 h 697076"/>
                <a:gd name="connsiteX25" fmla="*/ 569962 w 955202"/>
                <a:gd name="connsiteY25" fmla="*/ 319835 h 697076"/>
                <a:gd name="connsiteX26" fmla="*/ 590465 w 955202"/>
                <a:gd name="connsiteY26" fmla="*/ 299332 h 697076"/>
                <a:gd name="connsiteX27" fmla="*/ 602766 w 955202"/>
                <a:gd name="connsiteY27" fmla="*/ 287031 h 697076"/>
                <a:gd name="connsiteX28" fmla="*/ 615067 w 955202"/>
                <a:gd name="connsiteY28" fmla="*/ 278830 h 697076"/>
                <a:gd name="connsiteX29" fmla="*/ 627369 w 955202"/>
                <a:gd name="connsiteY29" fmla="*/ 262428 h 697076"/>
                <a:gd name="connsiteX30" fmla="*/ 668373 w 955202"/>
                <a:gd name="connsiteY30" fmla="*/ 237826 h 697076"/>
                <a:gd name="connsiteX31" fmla="*/ 680674 w 955202"/>
                <a:gd name="connsiteY31" fmla="*/ 233725 h 697076"/>
                <a:gd name="connsiteX32" fmla="*/ 697076 w 955202"/>
                <a:gd name="connsiteY32" fmla="*/ 221424 h 697076"/>
                <a:gd name="connsiteX33" fmla="*/ 709378 w 955202"/>
                <a:gd name="connsiteY33" fmla="*/ 209122 h 697076"/>
                <a:gd name="connsiteX34" fmla="*/ 721679 w 955202"/>
                <a:gd name="connsiteY34" fmla="*/ 200922 h 697076"/>
                <a:gd name="connsiteX35" fmla="*/ 738081 w 955202"/>
                <a:gd name="connsiteY35" fmla="*/ 184520 h 697076"/>
                <a:gd name="connsiteX36" fmla="*/ 746282 w 955202"/>
                <a:gd name="connsiteY36" fmla="*/ 172218 h 697076"/>
                <a:gd name="connsiteX37" fmla="*/ 758583 w 955202"/>
                <a:gd name="connsiteY37" fmla="*/ 164018 h 697076"/>
                <a:gd name="connsiteX38" fmla="*/ 766784 w 955202"/>
                <a:gd name="connsiteY38" fmla="*/ 151716 h 697076"/>
                <a:gd name="connsiteX39" fmla="*/ 770884 w 955202"/>
                <a:gd name="connsiteY39" fmla="*/ 135314 h 697076"/>
                <a:gd name="connsiteX40" fmla="*/ 795487 w 955202"/>
                <a:gd name="connsiteY40" fmla="*/ 118913 h 697076"/>
                <a:gd name="connsiteX41" fmla="*/ 799587 w 955202"/>
                <a:gd name="connsiteY41" fmla="*/ 102511 h 697076"/>
                <a:gd name="connsiteX42" fmla="*/ 811889 w 955202"/>
                <a:gd name="connsiteY42" fmla="*/ 98410 h 697076"/>
                <a:gd name="connsiteX43" fmla="*/ 824190 w 955202"/>
                <a:gd name="connsiteY43" fmla="*/ 86109 h 697076"/>
                <a:gd name="connsiteX44" fmla="*/ 844692 w 955202"/>
                <a:gd name="connsiteY44" fmla="*/ 65607 h 697076"/>
                <a:gd name="connsiteX45" fmla="*/ 856994 w 955202"/>
                <a:gd name="connsiteY45" fmla="*/ 53305 h 697076"/>
                <a:gd name="connsiteX46" fmla="*/ 865195 w 955202"/>
                <a:gd name="connsiteY46" fmla="*/ 41004 h 697076"/>
                <a:gd name="connsiteX47" fmla="*/ 877496 w 955202"/>
                <a:gd name="connsiteY47" fmla="*/ 36904 h 697076"/>
                <a:gd name="connsiteX48" fmla="*/ 893898 w 955202"/>
                <a:gd name="connsiteY48" fmla="*/ 28703 h 697076"/>
                <a:gd name="connsiteX49" fmla="*/ 902099 w 955202"/>
                <a:gd name="connsiteY49" fmla="*/ 16401 h 697076"/>
                <a:gd name="connsiteX50" fmla="*/ 906199 w 955202"/>
                <a:gd name="connsiteY50" fmla="*/ 4100 h 697076"/>
                <a:gd name="connsiteX51" fmla="*/ 918500 w 955202"/>
                <a:gd name="connsiteY51" fmla="*/ 0 h 697076"/>
                <a:gd name="connsiteX52" fmla="*/ 922601 w 955202"/>
                <a:gd name="connsiteY52" fmla="*/ 12301 h 697076"/>
                <a:gd name="connsiteX53" fmla="*/ 930802 w 955202"/>
                <a:gd name="connsiteY53" fmla="*/ 77908 h 697076"/>
                <a:gd name="connsiteX54" fmla="*/ 934902 w 955202"/>
                <a:gd name="connsiteY54" fmla="*/ 106611 h 697076"/>
                <a:gd name="connsiteX55" fmla="*/ 943103 w 955202"/>
                <a:gd name="connsiteY55" fmla="*/ 180419 h 697076"/>
                <a:gd name="connsiteX56" fmla="*/ 947204 w 955202"/>
                <a:gd name="connsiteY56" fmla="*/ 631469 h 697076"/>
                <a:gd name="connsiteX57" fmla="*/ 934902 w 955202"/>
                <a:gd name="connsiteY57" fmla="*/ 692975 h 697076"/>
                <a:gd name="connsiteX58" fmla="*/ 475652 w 955202"/>
                <a:gd name="connsiteY58" fmla="*/ 684774 h 697076"/>
                <a:gd name="connsiteX59" fmla="*/ 434647 w 955202"/>
                <a:gd name="connsiteY59" fmla="*/ 680674 h 697076"/>
                <a:gd name="connsiteX60" fmla="*/ 344438 w 955202"/>
                <a:gd name="connsiteY60" fmla="*/ 676574 h 697076"/>
                <a:gd name="connsiteX61" fmla="*/ 53306 w 955202"/>
                <a:gd name="connsiteY61" fmla="*/ 676574 h 697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55202" h="697076">
                  <a:moveTo>
                    <a:pt x="0" y="697076"/>
                  </a:moveTo>
                  <a:cubicBezTo>
                    <a:pt x="27183" y="686203"/>
                    <a:pt x="57867" y="674373"/>
                    <a:pt x="82009" y="660172"/>
                  </a:cubicBezTo>
                  <a:cubicBezTo>
                    <a:pt x="86257" y="657673"/>
                    <a:pt x="86725" y="651355"/>
                    <a:pt x="90210" y="647870"/>
                  </a:cubicBezTo>
                  <a:cubicBezTo>
                    <a:pt x="95042" y="643038"/>
                    <a:pt x="101013" y="639488"/>
                    <a:pt x="106612" y="635569"/>
                  </a:cubicBezTo>
                  <a:cubicBezTo>
                    <a:pt x="106669" y="635529"/>
                    <a:pt x="137337" y="615085"/>
                    <a:pt x="143516" y="610966"/>
                  </a:cubicBezTo>
                  <a:cubicBezTo>
                    <a:pt x="147616" y="608232"/>
                    <a:pt x="152860" y="606707"/>
                    <a:pt x="155817" y="602765"/>
                  </a:cubicBezTo>
                  <a:cubicBezTo>
                    <a:pt x="165540" y="589801"/>
                    <a:pt x="168426" y="584343"/>
                    <a:pt x="180420" y="574062"/>
                  </a:cubicBezTo>
                  <a:cubicBezTo>
                    <a:pt x="189323" y="566431"/>
                    <a:pt x="199386" y="560051"/>
                    <a:pt x="209123" y="553560"/>
                  </a:cubicBezTo>
                  <a:cubicBezTo>
                    <a:pt x="211857" y="549460"/>
                    <a:pt x="213615" y="544504"/>
                    <a:pt x="217324" y="541259"/>
                  </a:cubicBezTo>
                  <a:cubicBezTo>
                    <a:pt x="217333" y="541251"/>
                    <a:pt x="248073" y="520760"/>
                    <a:pt x="254228" y="516656"/>
                  </a:cubicBezTo>
                  <a:cubicBezTo>
                    <a:pt x="283201" y="497341"/>
                    <a:pt x="247352" y="521568"/>
                    <a:pt x="282931" y="496154"/>
                  </a:cubicBezTo>
                  <a:cubicBezTo>
                    <a:pt x="286941" y="493290"/>
                    <a:pt x="291446" y="491108"/>
                    <a:pt x="295232" y="487953"/>
                  </a:cubicBezTo>
                  <a:cubicBezTo>
                    <a:pt x="299687" y="484241"/>
                    <a:pt x="303079" y="479364"/>
                    <a:pt x="307534" y="475652"/>
                  </a:cubicBezTo>
                  <a:cubicBezTo>
                    <a:pt x="325161" y="460963"/>
                    <a:pt x="313643" y="472597"/>
                    <a:pt x="332136" y="463350"/>
                  </a:cubicBezTo>
                  <a:cubicBezTo>
                    <a:pt x="336544" y="461146"/>
                    <a:pt x="340337" y="457883"/>
                    <a:pt x="344438" y="455149"/>
                  </a:cubicBezTo>
                  <a:cubicBezTo>
                    <a:pt x="357704" y="435251"/>
                    <a:pt x="347371" y="446946"/>
                    <a:pt x="373141" y="430547"/>
                  </a:cubicBezTo>
                  <a:cubicBezTo>
                    <a:pt x="381456" y="425255"/>
                    <a:pt x="389542" y="419612"/>
                    <a:pt x="397743" y="414145"/>
                  </a:cubicBezTo>
                  <a:cubicBezTo>
                    <a:pt x="402829" y="410754"/>
                    <a:pt x="408838" y="408977"/>
                    <a:pt x="414145" y="405944"/>
                  </a:cubicBezTo>
                  <a:cubicBezTo>
                    <a:pt x="436401" y="393227"/>
                    <a:pt x="416196" y="401160"/>
                    <a:pt x="438748" y="393643"/>
                  </a:cubicBezTo>
                  <a:cubicBezTo>
                    <a:pt x="466048" y="366341"/>
                    <a:pt x="436646" y="392077"/>
                    <a:pt x="463351" y="377241"/>
                  </a:cubicBezTo>
                  <a:cubicBezTo>
                    <a:pt x="471967" y="372454"/>
                    <a:pt x="479752" y="366306"/>
                    <a:pt x="487953" y="360839"/>
                  </a:cubicBezTo>
                  <a:cubicBezTo>
                    <a:pt x="492054" y="358105"/>
                    <a:pt x="495474" y="353833"/>
                    <a:pt x="500255" y="352638"/>
                  </a:cubicBezTo>
                  <a:lnTo>
                    <a:pt x="516656" y="348538"/>
                  </a:lnTo>
                  <a:cubicBezTo>
                    <a:pt x="551913" y="325034"/>
                    <a:pt x="507305" y="353214"/>
                    <a:pt x="541259" y="336236"/>
                  </a:cubicBezTo>
                  <a:cubicBezTo>
                    <a:pt x="545667" y="334032"/>
                    <a:pt x="549282" y="330480"/>
                    <a:pt x="553561" y="328035"/>
                  </a:cubicBezTo>
                  <a:cubicBezTo>
                    <a:pt x="558868" y="325003"/>
                    <a:pt x="564495" y="322568"/>
                    <a:pt x="569962" y="319835"/>
                  </a:cubicBezTo>
                  <a:cubicBezTo>
                    <a:pt x="584997" y="297282"/>
                    <a:pt x="569962" y="316417"/>
                    <a:pt x="590465" y="299332"/>
                  </a:cubicBezTo>
                  <a:cubicBezTo>
                    <a:pt x="594920" y="295620"/>
                    <a:pt x="598311" y="290743"/>
                    <a:pt x="602766" y="287031"/>
                  </a:cubicBezTo>
                  <a:cubicBezTo>
                    <a:pt x="606552" y="283876"/>
                    <a:pt x="611582" y="282315"/>
                    <a:pt x="615067" y="278830"/>
                  </a:cubicBezTo>
                  <a:cubicBezTo>
                    <a:pt x="619900" y="273997"/>
                    <a:pt x="622261" y="266968"/>
                    <a:pt x="627369" y="262428"/>
                  </a:cubicBezTo>
                  <a:cubicBezTo>
                    <a:pt x="636422" y="254381"/>
                    <a:pt x="655953" y="243149"/>
                    <a:pt x="668373" y="237826"/>
                  </a:cubicBezTo>
                  <a:cubicBezTo>
                    <a:pt x="672346" y="236123"/>
                    <a:pt x="676574" y="235092"/>
                    <a:pt x="680674" y="233725"/>
                  </a:cubicBezTo>
                  <a:cubicBezTo>
                    <a:pt x="686141" y="229625"/>
                    <a:pt x="691887" y="225872"/>
                    <a:pt x="697076" y="221424"/>
                  </a:cubicBezTo>
                  <a:cubicBezTo>
                    <a:pt x="701479" y="217650"/>
                    <a:pt x="704923" y="212835"/>
                    <a:pt x="709378" y="209122"/>
                  </a:cubicBezTo>
                  <a:cubicBezTo>
                    <a:pt x="713164" y="205967"/>
                    <a:pt x="717937" y="204129"/>
                    <a:pt x="721679" y="200922"/>
                  </a:cubicBezTo>
                  <a:cubicBezTo>
                    <a:pt x="727550" y="195890"/>
                    <a:pt x="733049" y="190391"/>
                    <a:pt x="738081" y="184520"/>
                  </a:cubicBezTo>
                  <a:cubicBezTo>
                    <a:pt x="741288" y="180778"/>
                    <a:pt x="742797" y="175703"/>
                    <a:pt x="746282" y="172218"/>
                  </a:cubicBezTo>
                  <a:cubicBezTo>
                    <a:pt x="749767" y="168733"/>
                    <a:pt x="754483" y="166751"/>
                    <a:pt x="758583" y="164018"/>
                  </a:cubicBezTo>
                  <a:cubicBezTo>
                    <a:pt x="761317" y="159917"/>
                    <a:pt x="764843" y="156246"/>
                    <a:pt x="766784" y="151716"/>
                  </a:cubicBezTo>
                  <a:cubicBezTo>
                    <a:pt x="769004" y="146536"/>
                    <a:pt x="767173" y="139555"/>
                    <a:pt x="770884" y="135314"/>
                  </a:cubicBezTo>
                  <a:cubicBezTo>
                    <a:pt x="777374" y="127897"/>
                    <a:pt x="795487" y="118913"/>
                    <a:pt x="795487" y="118913"/>
                  </a:cubicBezTo>
                  <a:cubicBezTo>
                    <a:pt x="796854" y="113446"/>
                    <a:pt x="796067" y="106912"/>
                    <a:pt x="799587" y="102511"/>
                  </a:cubicBezTo>
                  <a:cubicBezTo>
                    <a:pt x="802287" y="99136"/>
                    <a:pt x="808292" y="100808"/>
                    <a:pt x="811889" y="98410"/>
                  </a:cubicBezTo>
                  <a:cubicBezTo>
                    <a:pt x="816714" y="95193"/>
                    <a:pt x="820820" y="90828"/>
                    <a:pt x="824190" y="86109"/>
                  </a:cubicBezTo>
                  <a:cubicBezTo>
                    <a:pt x="840024" y="63941"/>
                    <a:pt x="822562" y="72983"/>
                    <a:pt x="844692" y="65607"/>
                  </a:cubicBezTo>
                  <a:cubicBezTo>
                    <a:pt x="848793" y="61506"/>
                    <a:pt x="853281" y="57760"/>
                    <a:pt x="856994" y="53305"/>
                  </a:cubicBezTo>
                  <a:cubicBezTo>
                    <a:pt x="860149" y="49519"/>
                    <a:pt x="861347" y="44082"/>
                    <a:pt x="865195" y="41004"/>
                  </a:cubicBezTo>
                  <a:cubicBezTo>
                    <a:pt x="868570" y="38304"/>
                    <a:pt x="873523" y="38607"/>
                    <a:pt x="877496" y="36904"/>
                  </a:cubicBezTo>
                  <a:cubicBezTo>
                    <a:pt x="883114" y="34496"/>
                    <a:pt x="888431" y="31437"/>
                    <a:pt x="893898" y="28703"/>
                  </a:cubicBezTo>
                  <a:cubicBezTo>
                    <a:pt x="896632" y="24602"/>
                    <a:pt x="899895" y="20809"/>
                    <a:pt x="902099" y="16401"/>
                  </a:cubicBezTo>
                  <a:cubicBezTo>
                    <a:pt x="904032" y="12535"/>
                    <a:pt x="903143" y="7156"/>
                    <a:pt x="906199" y="4100"/>
                  </a:cubicBezTo>
                  <a:cubicBezTo>
                    <a:pt x="909255" y="1044"/>
                    <a:pt x="914400" y="1367"/>
                    <a:pt x="918500" y="0"/>
                  </a:cubicBezTo>
                  <a:cubicBezTo>
                    <a:pt x="919867" y="4100"/>
                    <a:pt x="921663" y="8082"/>
                    <a:pt x="922601" y="12301"/>
                  </a:cubicBezTo>
                  <a:cubicBezTo>
                    <a:pt x="927691" y="35206"/>
                    <a:pt x="927968" y="53822"/>
                    <a:pt x="930802" y="77908"/>
                  </a:cubicBezTo>
                  <a:cubicBezTo>
                    <a:pt x="931931" y="87507"/>
                    <a:pt x="933751" y="97015"/>
                    <a:pt x="934902" y="106611"/>
                  </a:cubicBezTo>
                  <a:cubicBezTo>
                    <a:pt x="937851" y="131189"/>
                    <a:pt x="943103" y="180419"/>
                    <a:pt x="943103" y="180419"/>
                  </a:cubicBezTo>
                  <a:cubicBezTo>
                    <a:pt x="944470" y="330769"/>
                    <a:pt x="944779" y="481132"/>
                    <a:pt x="947204" y="631469"/>
                  </a:cubicBezTo>
                  <a:cubicBezTo>
                    <a:pt x="948235" y="695364"/>
                    <a:pt x="970935" y="683968"/>
                    <a:pt x="934902" y="692975"/>
                  </a:cubicBezTo>
                  <a:cubicBezTo>
                    <a:pt x="738815" y="677893"/>
                    <a:pt x="959085" y="693644"/>
                    <a:pt x="475652" y="684774"/>
                  </a:cubicBezTo>
                  <a:cubicBezTo>
                    <a:pt x="461918" y="684522"/>
                    <a:pt x="448357" y="681531"/>
                    <a:pt x="434647" y="680674"/>
                  </a:cubicBezTo>
                  <a:cubicBezTo>
                    <a:pt x="404605" y="678797"/>
                    <a:pt x="374537" y="676898"/>
                    <a:pt x="344438" y="676574"/>
                  </a:cubicBezTo>
                  <a:cubicBezTo>
                    <a:pt x="247400" y="675531"/>
                    <a:pt x="150350" y="676574"/>
                    <a:pt x="53306" y="676574"/>
                  </a:cubicBezTo>
                </a:path>
              </a:pathLst>
            </a:custGeom>
            <a:solidFill>
              <a:srgbClr val="007EE4"/>
            </a:solidFill>
            <a:ln w="19050" cmpd="sng">
              <a:solidFill>
                <a:srgbClr val="007EE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80666" y="5936625"/>
              <a:ext cx="2561663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57150" indent="0">
                <a:buNone/>
              </a:pPr>
              <a:r>
                <a:rPr lang="en-US" sz="3200" dirty="0" smtClean="0">
                  <a:solidFill>
                    <a:srgbClr val="007EE4"/>
                  </a:solidFill>
                  <a:latin typeface="Gill Sans"/>
                  <a:cs typeface="Gill Sans"/>
                </a:rPr>
                <a:t>Wasted Work</a:t>
              </a:r>
              <a:endParaRPr lang="en-US" sz="3200" dirty="0">
                <a:solidFill>
                  <a:srgbClr val="007EE4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140609" y="4806225"/>
            <a:ext cx="2150867" cy="1593464"/>
            <a:chOff x="551329" y="4887505"/>
            <a:chExt cx="2150867" cy="1593464"/>
          </a:xfrm>
        </p:grpSpPr>
        <p:sp>
          <p:nvSpPr>
            <p:cNvPr id="42" name="Freeform 41"/>
            <p:cNvSpPr/>
            <p:nvPr/>
          </p:nvSpPr>
          <p:spPr>
            <a:xfrm>
              <a:off x="700960" y="4887505"/>
              <a:ext cx="2001236" cy="349978"/>
            </a:xfrm>
            <a:custGeom>
              <a:avLst/>
              <a:gdLst>
                <a:gd name="connsiteX0" fmla="*/ 2001236 w 2001236"/>
                <a:gd name="connsiteY0" fmla="*/ 33033 h 349978"/>
                <a:gd name="connsiteX1" fmla="*/ 2001236 w 2001236"/>
                <a:gd name="connsiteY1" fmla="*/ 33033 h 349978"/>
                <a:gd name="connsiteX2" fmla="*/ 1980733 w 2001236"/>
                <a:gd name="connsiteY2" fmla="*/ 61736 h 349978"/>
                <a:gd name="connsiteX3" fmla="*/ 1976633 w 2001236"/>
                <a:gd name="connsiteY3" fmla="*/ 74038 h 349978"/>
                <a:gd name="connsiteX4" fmla="*/ 1952030 w 2001236"/>
                <a:gd name="connsiteY4" fmla="*/ 90439 h 349978"/>
                <a:gd name="connsiteX5" fmla="*/ 1915126 w 2001236"/>
                <a:gd name="connsiteY5" fmla="*/ 119143 h 349978"/>
                <a:gd name="connsiteX6" fmla="*/ 1878222 w 2001236"/>
                <a:gd name="connsiteY6" fmla="*/ 131444 h 349978"/>
                <a:gd name="connsiteX7" fmla="*/ 1865921 w 2001236"/>
                <a:gd name="connsiteY7" fmla="*/ 135544 h 349978"/>
                <a:gd name="connsiteX8" fmla="*/ 1812615 w 2001236"/>
                <a:gd name="connsiteY8" fmla="*/ 151946 h 349978"/>
                <a:gd name="connsiteX9" fmla="*/ 1788012 w 2001236"/>
                <a:gd name="connsiteY9" fmla="*/ 160147 h 349978"/>
                <a:gd name="connsiteX10" fmla="*/ 1775711 w 2001236"/>
                <a:gd name="connsiteY10" fmla="*/ 164247 h 349978"/>
                <a:gd name="connsiteX11" fmla="*/ 1738807 w 2001236"/>
                <a:gd name="connsiteY11" fmla="*/ 172448 h 349978"/>
                <a:gd name="connsiteX12" fmla="*/ 1701903 w 2001236"/>
                <a:gd name="connsiteY12" fmla="*/ 180649 h 349978"/>
                <a:gd name="connsiteX13" fmla="*/ 1669099 w 2001236"/>
                <a:gd name="connsiteY13" fmla="*/ 184750 h 349978"/>
                <a:gd name="connsiteX14" fmla="*/ 1644497 w 2001236"/>
                <a:gd name="connsiteY14" fmla="*/ 192951 h 349978"/>
                <a:gd name="connsiteX15" fmla="*/ 1541985 w 2001236"/>
                <a:gd name="connsiteY15" fmla="*/ 201152 h 349978"/>
                <a:gd name="connsiteX16" fmla="*/ 1492780 w 2001236"/>
                <a:gd name="connsiteY16" fmla="*/ 213453 h 349978"/>
                <a:gd name="connsiteX17" fmla="*/ 1480479 w 2001236"/>
                <a:gd name="connsiteY17" fmla="*/ 217553 h 349978"/>
                <a:gd name="connsiteX18" fmla="*/ 1464077 w 2001236"/>
                <a:gd name="connsiteY18" fmla="*/ 225754 h 349978"/>
                <a:gd name="connsiteX19" fmla="*/ 1406670 w 2001236"/>
                <a:gd name="connsiteY19" fmla="*/ 233955 h 349978"/>
                <a:gd name="connsiteX20" fmla="*/ 1394369 w 2001236"/>
                <a:gd name="connsiteY20" fmla="*/ 242156 h 349978"/>
                <a:gd name="connsiteX21" fmla="*/ 1377967 w 2001236"/>
                <a:gd name="connsiteY21" fmla="*/ 246256 h 349978"/>
                <a:gd name="connsiteX22" fmla="*/ 1291858 w 2001236"/>
                <a:gd name="connsiteY22" fmla="*/ 254457 h 349978"/>
                <a:gd name="connsiteX23" fmla="*/ 1267255 w 2001236"/>
                <a:gd name="connsiteY23" fmla="*/ 262658 h 349978"/>
                <a:gd name="connsiteX24" fmla="*/ 1234452 w 2001236"/>
                <a:gd name="connsiteY24" fmla="*/ 270859 h 349978"/>
                <a:gd name="connsiteX25" fmla="*/ 1222150 w 2001236"/>
                <a:gd name="connsiteY25" fmla="*/ 279060 h 349978"/>
                <a:gd name="connsiteX26" fmla="*/ 1148342 w 2001236"/>
                <a:gd name="connsiteY26" fmla="*/ 287261 h 349978"/>
                <a:gd name="connsiteX27" fmla="*/ 1123740 w 2001236"/>
                <a:gd name="connsiteY27" fmla="*/ 295462 h 349978"/>
                <a:gd name="connsiteX28" fmla="*/ 1029429 w 2001236"/>
                <a:gd name="connsiteY28" fmla="*/ 303663 h 349978"/>
                <a:gd name="connsiteX29" fmla="*/ 996626 w 2001236"/>
                <a:gd name="connsiteY29" fmla="*/ 307763 h 349978"/>
                <a:gd name="connsiteX30" fmla="*/ 910516 w 2001236"/>
                <a:gd name="connsiteY30" fmla="*/ 311864 h 349978"/>
                <a:gd name="connsiteX31" fmla="*/ 709594 w 2001236"/>
                <a:gd name="connsiteY31" fmla="*/ 320065 h 349978"/>
                <a:gd name="connsiteX32" fmla="*/ 693192 w 2001236"/>
                <a:gd name="connsiteY32" fmla="*/ 324165 h 349978"/>
                <a:gd name="connsiteX33" fmla="*/ 672690 w 2001236"/>
                <a:gd name="connsiteY33" fmla="*/ 328265 h 349978"/>
                <a:gd name="connsiteX34" fmla="*/ 443065 w 2001236"/>
                <a:gd name="connsiteY34" fmla="*/ 328265 h 349978"/>
                <a:gd name="connsiteX35" fmla="*/ 430764 w 2001236"/>
                <a:gd name="connsiteY35" fmla="*/ 332366 h 349978"/>
                <a:gd name="connsiteX36" fmla="*/ 356956 w 2001236"/>
                <a:gd name="connsiteY36" fmla="*/ 336466 h 349978"/>
                <a:gd name="connsiteX37" fmla="*/ 8418 w 2001236"/>
                <a:gd name="connsiteY37" fmla="*/ 82238 h 349978"/>
                <a:gd name="connsiteX38" fmla="*/ 217 w 2001236"/>
                <a:gd name="connsiteY38" fmla="*/ 20732 h 349978"/>
                <a:gd name="connsiteX39" fmla="*/ 2001236 w 2001236"/>
                <a:gd name="connsiteY39" fmla="*/ 33033 h 34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01236" h="349978">
                  <a:moveTo>
                    <a:pt x="2001236" y="33033"/>
                  </a:moveTo>
                  <a:lnTo>
                    <a:pt x="2001236" y="33033"/>
                  </a:lnTo>
                  <a:cubicBezTo>
                    <a:pt x="1994402" y="42601"/>
                    <a:pt x="1986782" y="51654"/>
                    <a:pt x="1980733" y="61736"/>
                  </a:cubicBezTo>
                  <a:cubicBezTo>
                    <a:pt x="1978509" y="65442"/>
                    <a:pt x="1979689" y="70982"/>
                    <a:pt x="1976633" y="74038"/>
                  </a:cubicBezTo>
                  <a:cubicBezTo>
                    <a:pt x="1969664" y="81007"/>
                    <a:pt x="1958999" y="83469"/>
                    <a:pt x="1952030" y="90439"/>
                  </a:cubicBezTo>
                  <a:cubicBezTo>
                    <a:pt x="1941416" y="101054"/>
                    <a:pt x="1929841" y="114239"/>
                    <a:pt x="1915126" y="119143"/>
                  </a:cubicBezTo>
                  <a:lnTo>
                    <a:pt x="1878222" y="131444"/>
                  </a:lnTo>
                  <a:lnTo>
                    <a:pt x="1865921" y="135544"/>
                  </a:lnTo>
                  <a:cubicBezTo>
                    <a:pt x="1835538" y="155798"/>
                    <a:pt x="1876787" y="130555"/>
                    <a:pt x="1812615" y="151946"/>
                  </a:cubicBezTo>
                  <a:lnTo>
                    <a:pt x="1788012" y="160147"/>
                  </a:lnTo>
                  <a:cubicBezTo>
                    <a:pt x="1783912" y="161514"/>
                    <a:pt x="1779904" y="163199"/>
                    <a:pt x="1775711" y="164247"/>
                  </a:cubicBezTo>
                  <a:cubicBezTo>
                    <a:pt x="1735710" y="174249"/>
                    <a:pt x="1785658" y="162036"/>
                    <a:pt x="1738807" y="172448"/>
                  </a:cubicBezTo>
                  <a:cubicBezTo>
                    <a:pt x="1720425" y="176533"/>
                    <a:pt x="1722019" y="177554"/>
                    <a:pt x="1701903" y="180649"/>
                  </a:cubicBezTo>
                  <a:cubicBezTo>
                    <a:pt x="1691011" y="182325"/>
                    <a:pt x="1680034" y="183383"/>
                    <a:pt x="1669099" y="184750"/>
                  </a:cubicBezTo>
                  <a:cubicBezTo>
                    <a:pt x="1660898" y="187484"/>
                    <a:pt x="1653024" y="191530"/>
                    <a:pt x="1644497" y="192951"/>
                  </a:cubicBezTo>
                  <a:cubicBezTo>
                    <a:pt x="1594242" y="201326"/>
                    <a:pt x="1628197" y="196614"/>
                    <a:pt x="1541985" y="201152"/>
                  </a:cubicBezTo>
                  <a:cubicBezTo>
                    <a:pt x="1508854" y="206673"/>
                    <a:pt x="1525272" y="202623"/>
                    <a:pt x="1492780" y="213453"/>
                  </a:cubicBezTo>
                  <a:cubicBezTo>
                    <a:pt x="1488680" y="214820"/>
                    <a:pt x="1484345" y="215620"/>
                    <a:pt x="1480479" y="217553"/>
                  </a:cubicBezTo>
                  <a:cubicBezTo>
                    <a:pt x="1475012" y="220287"/>
                    <a:pt x="1469932" y="223997"/>
                    <a:pt x="1464077" y="225754"/>
                  </a:cubicBezTo>
                  <a:cubicBezTo>
                    <a:pt x="1455625" y="228290"/>
                    <a:pt x="1411910" y="233300"/>
                    <a:pt x="1406670" y="233955"/>
                  </a:cubicBezTo>
                  <a:cubicBezTo>
                    <a:pt x="1402570" y="236689"/>
                    <a:pt x="1398899" y="240215"/>
                    <a:pt x="1394369" y="242156"/>
                  </a:cubicBezTo>
                  <a:cubicBezTo>
                    <a:pt x="1389189" y="244376"/>
                    <a:pt x="1383493" y="245151"/>
                    <a:pt x="1377967" y="246256"/>
                  </a:cubicBezTo>
                  <a:cubicBezTo>
                    <a:pt x="1344306" y="252988"/>
                    <a:pt x="1333957" y="251651"/>
                    <a:pt x="1291858" y="254457"/>
                  </a:cubicBezTo>
                  <a:cubicBezTo>
                    <a:pt x="1283657" y="257191"/>
                    <a:pt x="1275732" y="260962"/>
                    <a:pt x="1267255" y="262658"/>
                  </a:cubicBezTo>
                  <a:cubicBezTo>
                    <a:pt x="1242515" y="267607"/>
                    <a:pt x="1253365" y="264555"/>
                    <a:pt x="1234452" y="270859"/>
                  </a:cubicBezTo>
                  <a:cubicBezTo>
                    <a:pt x="1230351" y="273593"/>
                    <a:pt x="1226994" y="278152"/>
                    <a:pt x="1222150" y="279060"/>
                  </a:cubicBezTo>
                  <a:cubicBezTo>
                    <a:pt x="1166573" y="289480"/>
                    <a:pt x="1184490" y="277402"/>
                    <a:pt x="1148342" y="287261"/>
                  </a:cubicBezTo>
                  <a:cubicBezTo>
                    <a:pt x="1140002" y="289536"/>
                    <a:pt x="1132352" y="294713"/>
                    <a:pt x="1123740" y="295462"/>
                  </a:cubicBezTo>
                  <a:cubicBezTo>
                    <a:pt x="1092303" y="298196"/>
                    <a:pt x="1060741" y="299749"/>
                    <a:pt x="1029429" y="303663"/>
                  </a:cubicBezTo>
                  <a:cubicBezTo>
                    <a:pt x="1018495" y="305030"/>
                    <a:pt x="1007619" y="307005"/>
                    <a:pt x="996626" y="307763"/>
                  </a:cubicBezTo>
                  <a:cubicBezTo>
                    <a:pt x="967958" y="309740"/>
                    <a:pt x="939219" y="310497"/>
                    <a:pt x="910516" y="311864"/>
                  </a:cubicBezTo>
                  <a:cubicBezTo>
                    <a:pt x="798998" y="323015"/>
                    <a:pt x="951003" y="308837"/>
                    <a:pt x="709594" y="320065"/>
                  </a:cubicBezTo>
                  <a:cubicBezTo>
                    <a:pt x="703965" y="320327"/>
                    <a:pt x="698693" y="322943"/>
                    <a:pt x="693192" y="324165"/>
                  </a:cubicBezTo>
                  <a:cubicBezTo>
                    <a:pt x="686389" y="325677"/>
                    <a:pt x="679524" y="326898"/>
                    <a:pt x="672690" y="328265"/>
                  </a:cubicBezTo>
                  <a:cubicBezTo>
                    <a:pt x="562955" y="323494"/>
                    <a:pt x="567300" y="321363"/>
                    <a:pt x="443065" y="328265"/>
                  </a:cubicBezTo>
                  <a:cubicBezTo>
                    <a:pt x="438749" y="328505"/>
                    <a:pt x="435067" y="331956"/>
                    <a:pt x="430764" y="332366"/>
                  </a:cubicBezTo>
                  <a:cubicBezTo>
                    <a:pt x="406234" y="334702"/>
                    <a:pt x="381559" y="335099"/>
                    <a:pt x="356956" y="336466"/>
                  </a:cubicBezTo>
                  <a:cubicBezTo>
                    <a:pt x="-84481" y="331211"/>
                    <a:pt x="24289" y="447289"/>
                    <a:pt x="8418" y="82238"/>
                  </a:cubicBezTo>
                  <a:cubicBezTo>
                    <a:pt x="-2104" y="-159765"/>
                    <a:pt x="217" y="230413"/>
                    <a:pt x="217" y="20732"/>
                  </a:cubicBezTo>
                  <a:lnTo>
                    <a:pt x="2001236" y="33033"/>
                  </a:lnTo>
                  <a:close/>
                </a:path>
              </a:pathLst>
            </a:custGeom>
            <a:solidFill>
              <a:srgbClr val="DB2D35"/>
            </a:solidFill>
            <a:ln w="19050" cmpd="sng">
              <a:solidFill>
                <a:srgbClr val="007EE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 smtClean="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51329" y="5896194"/>
              <a:ext cx="1428340" cy="58477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57150" indent="0">
                <a:buNone/>
              </a:pPr>
              <a:r>
                <a:rPr lang="en-US" sz="3200" dirty="0" smtClean="0">
                  <a:solidFill>
                    <a:srgbClr val="DB2D35"/>
                  </a:solidFill>
                  <a:latin typeface="Gill Sans"/>
                  <a:cs typeface="Gill Sans"/>
                </a:rPr>
                <a:t>Wrong</a:t>
              </a:r>
              <a:endParaRPr lang="en-US" sz="3200" dirty="0">
                <a:solidFill>
                  <a:srgbClr val="DB2D35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Quality?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433377" y="3977517"/>
            <a:ext cx="4149019" cy="1858440"/>
            <a:chOff x="-155903" y="4058797"/>
            <a:chExt cx="4149019" cy="1858440"/>
          </a:xfrm>
        </p:grpSpPr>
        <p:cxnSp>
          <p:nvCxnSpPr>
            <p:cNvPr id="25" name="Straight Arrow Connector 24"/>
            <p:cNvCxnSpPr/>
            <p:nvPr/>
          </p:nvCxnSpPr>
          <p:spPr>
            <a:xfrm flipH="1" flipV="1">
              <a:off x="702501" y="4058797"/>
              <a:ext cx="4174" cy="138896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706675" y="5436184"/>
              <a:ext cx="3286441" cy="2315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 rot="16200000">
              <a:off x="-458678" y="4375475"/>
              <a:ext cx="14365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 algn="ctr">
                <a:buNone/>
              </a:pPr>
              <a:r>
                <a:rPr lang="en-US" sz="2400" dirty="0" smtClean="0">
                  <a:solidFill>
                    <a:srgbClr val="1EA172"/>
                  </a:solidFill>
                  <a:latin typeface="Gill Sans"/>
                  <a:cs typeface="Gill Sans"/>
                </a:rPr>
                <a:t>Perceived</a:t>
              </a:r>
              <a:endParaRPr lang="en-US" sz="2400" dirty="0">
                <a:solidFill>
                  <a:srgbClr val="1EA172"/>
                </a:solidFill>
                <a:latin typeface="Gill Sans"/>
                <a:cs typeface="Gill Sans"/>
              </a:endParaRPr>
            </a:p>
            <a:p>
              <a:pPr marL="57150" indent="0" algn="ctr">
                <a:buNone/>
              </a:pPr>
              <a:r>
                <a:rPr lang="en-US" sz="2400" dirty="0" smtClean="0">
                  <a:solidFill>
                    <a:srgbClr val="1EA172"/>
                  </a:solidFill>
                  <a:latin typeface="Gill Sans"/>
                  <a:cs typeface="Gill Sans"/>
                </a:rPr>
                <a:t>error</a:t>
              </a:r>
              <a:endParaRPr lang="en-US" sz="2400" dirty="0">
                <a:solidFill>
                  <a:srgbClr val="1EA17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>
              <a:off x="714076" y="4922887"/>
              <a:ext cx="3103065" cy="0"/>
            </a:xfrm>
            <a:prstGeom prst="line">
              <a:avLst/>
            </a:prstGeom>
            <a:ln w="38100" cap="sq">
              <a:solidFill>
                <a:srgbClr val="7F7F7F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724402" y="5455572"/>
              <a:ext cx="12398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>
                <a:buNone/>
              </a:pPr>
              <a:r>
                <a:rPr lang="en-US" sz="2400" smtClean="0">
                  <a:latin typeface="Gill Sans"/>
                  <a:cs typeface="Gill Sans"/>
                </a:rPr>
                <a:t>true </a:t>
              </a:r>
              <a:r>
                <a:rPr lang="en-US" sz="2400" dirty="0" err="1" smtClean="0">
                  <a:latin typeface="Gill Sans"/>
                  <a:cs typeface="Gill Sans"/>
                </a:rPr>
                <a:t>avg</a:t>
              </a:r>
              <a:endParaRPr lang="en-US" sz="2400" dirty="0">
                <a:latin typeface="Gill Sans"/>
                <a:cs typeface="Gill Sans"/>
              </a:endParaRPr>
            </a:p>
          </p:txBody>
        </p:sp>
      </p:grpSp>
      <p:sp>
        <p:nvSpPr>
          <p:cNvPr id="39" name="Freeform 38"/>
          <p:cNvSpPr/>
          <p:nvPr/>
        </p:nvSpPr>
        <p:spPr>
          <a:xfrm>
            <a:off x="1315421" y="4167991"/>
            <a:ext cx="2904565" cy="968188"/>
          </a:xfrm>
          <a:custGeom>
            <a:avLst/>
            <a:gdLst>
              <a:gd name="connsiteX0" fmla="*/ 0 w 2904565"/>
              <a:gd name="connsiteY0" fmla="*/ 968188 h 968188"/>
              <a:gd name="connsiteX1" fmla="*/ 1707777 w 2904565"/>
              <a:gd name="connsiteY1" fmla="*/ 806823 h 968188"/>
              <a:gd name="connsiteX2" fmla="*/ 2904565 w 2904565"/>
              <a:gd name="connsiteY2" fmla="*/ 0 h 96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4565" h="968188">
                <a:moveTo>
                  <a:pt x="0" y="968188"/>
                </a:moveTo>
                <a:cubicBezTo>
                  <a:pt x="611841" y="968188"/>
                  <a:pt x="1223683" y="968188"/>
                  <a:pt x="1707777" y="806823"/>
                </a:cubicBezTo>
                <a:cubicBezTo>
                  <a:pt x="2191871" y="645458"/>
                  <a:pt x="2904565" y="0"/>
                  <a:pt x="2904565" y="0"/>
                </a:cubicBezTo>
              </a:path>
            </a:pathLst>
          </a:custGeom>
          <a:noFill/>
          <a:ln w="666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5461439" y="2575937"/>
            <a:ext cx="0" cy="212107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461439" y="4679713"/>
            <a:ext cx="3146373" cy="1730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890599" y="4702652"/>
            <a:ext cx="60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Jan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73409" y="4702652"/>
            <a:ext cx="68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Feb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459506" y="4702652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Mar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013608" y="3794465"/>
            <a:ext cx="475791" cy="881014"/>
          </a:xfrm>
          <a:prstGeom prst="rect">
            <a:avLst/>
          </a:prstGeom>
          <a:solidFill>
            <a:srgbClr val="EEA731"/>
          </a:solidFill>
          <a:ln w="19050" cmpd="sng">
            <a:solidFill>
              <a:srgbClr val="EEA7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 smtClean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828605" y="3343022"/>
            <a:ext cx="475791" cy="1332456"/>
          </a:xfrm>
          <a:prstGeom prst="rect">
            <a:avLst/>
          </a:prstGeom>
          <a:solidFill>
            <a:srgbClr val="EEA731"/>
          </a:solidFill>
          <a:ln w="19050" cmpd="sng">
            <a:solidFill>
              <a:srgbClr val="EEA7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 smtClean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643602" y="3794465"/>
            <a:ext cx="475791" cy="863147"/>
          </a:xfrm>
          <a:prstGeom prst="rect">
            <a:avLst/>
          </a:prstGeom>
          <a:solidFill>
            <a:srgbClr val="EEA731"/>
          </a:solidFill>
          <a:ln w="19050" cmpd="sng">
            <a:solidFill>
              <a:srgbClr val="EEA7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 smtClean="0">
              <a:latin typeface="Gill Sans MT" charset="0"/>
              <a:ea typeface="Gill Sans MT" charset="0"/>
              <a:cs typeface="Gill Sans MT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7873520" y="3751466"/>
            <a:ext cx="0" cy="91440"/>
          </a:xfrm>
          <a:prstGeom prst="line">
            <a:avLst/>
          </a:prstGeom>
          <a:ln w="38100" cap="sq">
            <a:solidFill>
              <a:srgbClr val="7F7F7F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057850" y="3270922"/>
            <a:ext cx="0" cy="91440"/>
          </a:xfrm>
          <a:prstGeom prst="line">
            <a:avLst/>
          </a:prstGeom>
          <a:ln w="38100" cap="sq">
            <a:solidFill>
              <a:srgbClr val="7F7F7F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247179" y="3744941"/>
            <a:ext cx="0" cy="91440"/>
          </a:xfrm>
          <a:prstGeom prst="line">
            <a:avLst/>
          </a:prstGeom>
          <a:ln w="38100" cap="sq">
            <a:solidFill>
              <a:srgbClr val="7F7F7F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1026483" y="1966159"/>
            <a:ext cx="3464504" cy="1581056"/>
            <a:chOff x="1026483" y="2933313"/>
            <a:chExt cx="3464504" cy="1581056"/>
          </a:xfrm>
        </p:grpSpPr>
        <p:sp>
          <p:nvSpPr>
            <p:cNvPr id="69" name="Rectangle 68"/>
            <p:cNvSpPr/>
            <p:nvPr/>
          </p:nvSpPr>
          <p:spPr>
            <a:xfrm>
              <a:off x="1026483" y="2933313"/>
              <a:ext cx="3464504" cy="1581056"/>
            </a:xfrm>
            <a:prstGeom prst="rect">
              <a:avLst/>
            </a:prstGeom>
            <a:solidFill>
              <a:srgbClr val="ECF0F4"/>
            </a:solidFill>
            <a:ln w="1905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164508" y="3204815"/>
              <a:ext cx="321434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>
                <a:buNone/>
              </a:pPr>
              <a:r>
                <a:rPr lang="en-US" sz="2000" b="1" dirty="0" smtClean="0">
                  <a:latin typeface="Arial" charset="0"/>
                  <a:ea typeface="Arial" charset="0"/>
                  <a:cs typeface="Arial" charset="0"/>
                </a:rPr>
                <a:t>SELECT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 	</a:t>
              </a:r>
              <a:r>
                <a:rPr lang="en-US" sz="2000" dirty="0" err="1" smtClean="0">
                  <a:latin typeface="Arial" charset="0"/>
                  <a:ea typeface="Arial" charset="0"/>
                  <a:cs typeface="Arial" charset="0"/>
                </a:rPr>
                <a:t>avg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(sales)</a:t>
              </a:r>
            </a:p>
            <a:p>
              <a:pPr marL="57150" indent="0">
                <a:buNone/>
              </a:pPr>
              <a:r>
                <a:rPr lang="en-US" sz="2000" b="1" dirty="0" smtClean="0">
                  <a:latin typeface="Arial" charset="0"/>
                  <a:ea typeface="Arial" charset="0"/>
                  <a:cs typeface="Arial" charset="0"/>
                </a:rPr>
                <a:t>GROUP BY 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	month</a:t>
              </a:r>
            </a:p>
            <a:p>
              <a:pPr marL="57150" indent="0">
                <a:buNone/>
              </a:pPr>
              <a:r>
                <a:rPr lang="en-US" sz="2000" b="1" dirty="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ERROR</a:t>
              </a:r>
              <a:r>
                <a:rPr lang="en-US" sz="2000" dirty="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 0.1 </a:t>
              </a:r>
              <a:r>
                <a:rPr lang="en-US" sz="2000" b="1" dirty="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CONF</a:t>
              </a:r>
              <a:r>
                <a:rPr lang="en-US" sz="2000" dirty="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 99%</a:t>
              </a:r>
              <a:endParaRPr lang="en-US" sz="2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0" y="6593900"/>
            <a:ext cx="406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PFunk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-H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Alabi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HILDA16); At-a-Glance (Ryan InfoVIS18)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44917" y="5300035"/>
            <a:ext cx="3423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 single error for a query may not be sufficient.  Perceptual research says that the error bounds DEPENDS on the result values.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5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Quality?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26483" y="1966159"/>
            <a:ext cx="3464504" cy="1581056"/>
            <a:chOff x="1026483" y="2933313"/>
            <a:chExt cx="3464504" cy="1581056"/>
          </a:xfrm>
        </p:grpSpPr>
        <p:sp>
          <p:nvSpPr>
            <p:cNvPr id="15" name="Rectangle 14"/>
            <p:cNvSpPr/>
            <p:nvPr/>
          </p:nvSpPr>
          <p:spPr>
            <a:xfrm>
              <a:off x="1026483" y="2933313"/>
              <a:ext cx="3464504" cy="1581056"/>
            </a:xfrm>
            <a:prstGeom prst="rect">
              <a:avLst/>
            </a:prstGeom>
            <a:solidFill>
              <a:srgbClr val="ECF0F4"/>
            </a:solidFill>
            <a:ln w="1905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64508" y="3204815"/>
              <a:ext cx="321434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>
                <a:buNone/>
              </a:pPr>
              <a:r>
                <a:rPr lang="en-US" sz="2000" b="1" dirty="0" smtClean="0">
                  <a:latin typeface="Arial" charset="0"/>
                  <a:ea typeface="Arial" charset="0"/>
                  <a:cs typeface="Arial" charset="0"/>
                </a:rPr>
                <a:t>SELECT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 	</a:t>
              </a:r>
              <a:r>
                <a:rPr lang="en-US" sz="2000" dirty="0" err="1" smtClean="0">
                  <a:latin typeface="Arial" charset="0"/>
                  <a:ea typeface="Arial" charset="0"/>
                  <a:cs typeface="Arial" charset="0"/>
                </a:rPr>
                <a:t>avg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(sales)</a:t>
              </a:r>
            </a:p>
            <a:p>
              <a:pPr marL="57150" indent="0">
                <a:buNone/>
              </a:pPr>
              <a:r>
                <a:rPr lang="en-US" sz="2000" b="1" dirty="0" smtClean="0">
                  <a:latin typeface="Arial" charset="0"/>
                  <a:ea typeface="Arial" charset="0"/>
                  <a:cs typeface="Arial" charset="0"/>
                </a:rPr>
                <a:t>GROUP BY 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	month</a:t>
              </a:r>
            </a:p>
            <a:p>
              <a:pPr marL="57150" indent="0">
                <a:buNone/>
              </a:pPr>
              <a:r>
                <a:rPr lang="en-US" sz="2000" b="1" dirty="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ERROR</a:t>
              </a:r>
              <a:r>
                <a:rPr lang="en-US" sz="2000" dirty="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 0.1 </a:t>
              </a:r>
              <a:r>
                <a:rPr lang="en-US" sz="2000" b="1" dirty="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CONF</a:t>
              </a:r>
              <a:r>
                <a:rPr lang="en-US" sz="2000" dirty="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 99%</a:t>
              </a:r>
              <a:endParaRPr lang="en-US" sz="2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V="1">
            <a:off x="5461439" y="2575937"/>
            <a:ext cx="0" cy="212107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461439" y="4679713"/>
            <a:ext cx="3146373" cy="1730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90599" y="4702652"/>
            <a:ext cx="60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Jan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73409" y="4702652"/>
            <a:ext cx="68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Feb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59506" y="4702652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Mar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13608" y="3794465"/>
            <a:ext cx="475791" cy="881014"/>
          </a:xfrm>
          <a:prstGeom prst="rect">
            <a:avLst/>
          </a:prstGeom>
          <a:solidFill>
            <a:srgbClr val="EEA731"/>
          </a:solidFill>
          <a:ln w="19050" cmpd="sng">
            <a:solidFill>
              <a:srgbClr val="EEA7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 smtClean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28605" y="3343022"/>
            <a:ext cx="475791" cy="1332456"/>
          </a:xfrm>
          <a:prstGeom prst="rect">
            <a:avLst/>
          </a:prstGeom>
          <a:solidFill>
            <a:srgbClr val="EEA731"/>
          </a:solidFill>
          <a:ln w="19050" cmpd="sng">
            <a:solidFill>
              <a:srgbClr val="EEA7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 smtClean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43602" y="3794465"/>
            <a:ext cx="475791" cy="863147"/>
          </a:xfrm>
          <a:prstGeom prst="rect">
            <a:avLst/>
          </a:prstGeom>
          <a:solidFill>
            <a:srgbClr val="EEA731"/>
          </a:solidFill>
          <a:ln w="19050" cmpd="sng">
            <a:solidFill>
              <a:srgbClr val="EEA7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 smtClean="0">
              <a:latin typeface="Gill Sans MT" charset="0"/>
              <a:ea typeface="Gill Sans MT" charset="0"/>
              <a:cs typeface="Gill Sans MT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7873520" y="3751466"/>
            <a:ext cx="0" cy="91440"/>
          </a:xfrm>
          <a:prstGeom prst="line">
            <a:avLst/>
          </a:prstGeom>
          <a:ln w="38100" cap="sq">
            <a:solidFill>
              <a:srgbClr val="7F7F7F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057850" y="3270922"/>
            <a:ext cx="0" cy="91440"/>
          </a:xfrm>
          <a:prstGeom prst="line">
            <a:avLst/>
          </a:prstGeom>
          <a:ln w="38100" cap="sq">
            <a:solidFill>
              <a:srgbClr val="7F7F7F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247179" y="3744941"/>
            <a:ext cx="0" cy="91440"/>
          </a:xfrm>
          <a:prstGeom prst="line">
            <a:avLst/>
          </a:prstGeom>
          <a:ln w="38100" cap="sq">
            <a:solidFill>
              <a:srgbClr val="7F7F7F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67787" y="3842906"/>
            <a:ext cx="431239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Confidence interval per record</a:t>
            </a: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Error 0.1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Conf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99%</a:t>
            </a:r>
          </a:p>
          <a:p>
            <a:endParaRPr lang="en-US" sz="1600" dirty="0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Pairwise statistical test</a:t>
            </a: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Pairwise CI don’t overlap too much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Distributional guarantee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E[distance from true distribution]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44917" y="5539028"/>
            <a:ext cx="3423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CI isn’t even the only notion of quality to begin with!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06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Quality?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26483" y="1966159"/>
            <a:ext cx="3464504" cy="1581056"/>
            <a:chOff x="1026483" y="2933313"/>
            <a:chExt cx="3464504" cy="1581056"/>
          </a:xfrm>
        </p:grpSpPr>
        <p:sp>
          <p:nvSpPr>
            <p:cNvPr id="15" name="Rectangle 14"/>
            <p:cNvSpPr/>
            <p:nvPr/>
          </p:nvSpPr>
          <p:spPr>
            <a:xfrm>
              <a:off x="1026483" y="2933313"/>
              <a:ext cx="3464504" cy="1581056"/>
            </a:xfrm>
            <a:prstGeom prst="rect">
              <a:avLst/>
            </a:prstGeom>
            <a:solidFill>
              <a:srgbClr val="ECF0F4"/>
            </a:solidFill>
            <a:ln w="19050" cmpd="sng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latin typeface="Gill Sans MT" charset="0"/>
                <a:ea typeface="Gill Sans MT" charset="0"/>
                <a:cs typeface="Gill Sans MT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64508" y="3204815"/>
              <a:ext cx="321434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>
                <a:buNone/>
              </a:pPr>
              <a:r>
                <a:rPr lang="en-US" sz="2000" b="1" dirty="0" smtClean="0">
                  <a:latin typeface="Arial" charset="0"/>
                  <a:ea typeface="Arial" charset="0"/>
                  <a:cs typeface="Arial" charset="0"/>
                </a:rPr>
                <a:t>SELECT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 	</a:t>
              </a:r>
              <a:r>
                <a:rPr lang="en-US" sz="2000" dirty="0" err="1" smtClean="0">
                  <a:latin typeface="Arial" charset="0"/>
                  <a:ea typeface="Arial" charset="0"/>
                  <a:cs typeface="Arial" charset="0"/>
                </a:rPr>
                <a:t>avg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(sales)</a:t>
              </a:r>
            </a:p>
            <a:p>
              <a:pPr marL="57150" indent="0">
                <a:buNone/>
              </a:pPr>
              <a:r>
                <a:rPr lang="en-US" sz="2000" b="1" dirty="0" smtClean="0">
                  <a:latin typeface="Arial" charset="0"/>
                  <a:ea typeface="Arial" charset="0"/>
                  <a:cs typeface="Arial" charset="0"/>
                </a:rPr>
                <a:t>GROUP BY 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	month</a:t>
              </a:r>
            </a:p>
            <a:p>
              <a:pPr marL="57150" indent="0">
                <a:buNone/>
              </a:pPr>
              <a:r>
                <a:rPr lang="en-US" sz="2000" b="1" dirty="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ERROR</a:t>
              </a:r>
              <a:r>
                <a:rPr lang="en-US" sz="2000" dirty="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 0.1 </a:t>
              </a:r>
              <a:r>
                <a:rPr lang="en-US" sz="2000" b="1" dirty="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CONF</a:t>
              </a:r>
              <a:r>
                <a:rPr lang="en-US" sz="2000" dirty="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 99%</a:t>
              </a:r>
              <a:endParaRPr lang="en-US" sz="2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V="1">
            <a:off x="5461439" y="2575937"/>
            <a:ext cx="0" cy="212107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461439" y="4679713"/>
            <a:ext cx="3146373" cy="1730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90599" y="4702652"/>
            <a:ext cx="60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Jan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73409" y="4702652"/>
            <a:ext cx="68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Feb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59506" y="4702652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Mar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13608" y="3794465"/>
            <a:ext cx="475791" cy="881014"/>
          </a:xfrm>
          <a:prstGeom prst="rect">
            <a:avLst/>
          </a:prstGeom>
          <a:solidFill>
            <a:srgbClr val="EEA731"/>
          </a:solidFill>
          <a:ln w="19050" cmpd="sng">
            <a:solidFill>
              <a:srgbClr val="EEA7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 smtClean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28605" y="3343022"/>
            <a:ext cx="475791" cy="1332456"/>
          </a:xfrm>
          <a:prstGeom prst="rect">
            <a:avLst/>
          </a:prstGeom>
          <a:solidFill>
            <a:srgbClr val="EEA731"/>
          </a:solidFill>
          <a:ln w="19050" cmpd="sng">
            <a:solidFill>
              <a:srgbClr val="EEA7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 smtClean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43602" y="3794465"/>
            <a:ext cx="475791" cy="863147"/>
          </a:xfrm>
          <a:prstGeom prst="rect">
            <a:avLst/>
          </a:prstGeom>
          <a:solidFill>
            <a:srgbClr val="EEA731"/>
          </a:solidFill>
          <a:ln w="19050" cmpd="sng">
            <a:solidFill>
              <a:srgbClr val="EEA7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 smtClean="0">
              <a:latin typeface="Gill Sans MT" charset="0"/>
              <a:ea typeface="Gill Sans MT" charset="0"/>
              <a:cs typeface="Gill Sans MT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7873520" y="3751466"/>
            <a:ext cx="0" cy="91440"/>
          </a:xfrm>
          <a:prstGeom prst="line">
            <a:avLst/>
          </a:prstGeom>
          <a:ln w="38100" cap="sq">
            <a:solidFill>
              <a:srgbClr val="7F7F7F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057850" y="3270922"/>
            <a:ext cx="0" cy="91440"/>
          </a:xfrm>
          <a:prstGeom prst="line">
            <a:avLst/>
          </a:prstGeom>
          <a:ln w="38100" cap="sq">
            <a:solidFill>
              <a:srgbClr val="7F7F7F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247179" y="3744941"/>
            <a:ext cx="0" cy="91440"/>
          </a:xfrm>
          <a:prstGeom prst="line">
            <a:avLst/>
          </a:prstGeom>
          <a:ln w="38100" cap="sq">
            <a:solidFill>
              <a:srgbClr val="7F7F7F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63580" y="5199883"/>
            <a:ext cx="4217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A: Perception Science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3580" y="4381977"/>
            <a:ext cx="4820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en-US" sz="320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: Who decides Quality?</a:t>
            </a:r>
            <a:endParaRPr lang="en-US" sz="32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Human Side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(a sample of works)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2520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At a Glance: Approximate Entropy as a Measure of Line Chart Visualization </a:t>
            </a:r>
            <a:r>
              <a:rPr lang="en-US" sz="2400" dirty="0" smtClean="0"/>
              <a:t>Complexity</a:t>
            </a:r>
          </a:p>
          <a:p>
            <a:pPr marL="0" indent="0">
              <a:buNone/>
            </a:pPr>
            <a:r>
              <a:rPr lang="en-US" sz="2100" dirty="0" smtClean="0">
                <a:solidFill>
                  <a:schemeClr val="bg1">
                    <a:lumMod val="50000"/>
                  </a:schemeClr>
                </a:solidFill>
              </a:rPr>
              <a:t>Ryan et al. InfoVIS19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Human User in Progressive Visual </a:t>
            </a:r>
            <a:r>
              <a:rPr lang="en-US" sz="2400" dirty="0" smtClean="0"/>
              <a:t>Analytics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icallef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et al. 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EuroVIS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Dagstuhl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report)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 Users Don't Expect about Exploratory Data Analysis on Approximate Query Processing </a:t>
            </a:r>
            <a:r>
              <a:rPr lang="en-US" sz="2400" dirty="0" smtClean="0"/>
              <a:t>Systems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Moritz et al. HILDA17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Why Evaluating Uncertainty Visualization is Error </a:t>
            </a:r>
            <a:r>
              <a:rPr lang="en-US" sz="2400" dirty="0" smtClean="0"/>
              <a:t>Prone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Jessica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Hullman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BELIV16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10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7" y="5485504"/>
            <a:ext cx="7886700" cy="923069"/>
          </a:xfrm>
        </p:spPr>
        <p:txBody>
          <a:bodyPr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Remove computing bottleneck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Tutorial: focus on performance</a:t>
            </a:r>
            <a:endParaRPr lang="en-US" dirty="0"/>
          </a:p>
        </p:txBody>
      </p:sp>
      <p:sp>
        <p:nvSpPr>
          <p:cNvPr id="191" name="Rectangle 190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00B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5" name="Curved Connector 14"/>
          <p:cNvCxnSpPr/>
          <p:nvPr/>
        </p:nvCxnSpPr>
        <p:spPr>
          <a:xfrm flipH="1" flipV="1">
            <a:off x="4955117" y="2375326"/>
            <a:ext cx="526801" cy="2108059"/>
          </a:xfrm>
          <a:prstGeom prst="curvedConnector3">
            <a:avLst>
              <a:gd name="adj1" fmla="val -119456"/>
            </a:avLst>
          </a:prstGeom>
          <a:ln w="285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0800000" flipV="1">
            <a:off x="3662082" y="2375325"/>
            <a:ext cx="526802" cy="2108059"/>
          </a:xfrm>
          <a:prstGeom prst="curvedConnector3">
            <a:avLst>
              <a:gd name="adj1" fmla="val 223356"/>
            </a:avLst>
          </a:prstGeom>
          <a:ln w="285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2042161" y="1992209"/>
            <a:ext cx="5059679" cy="2786639"/>
            <a:chOff x="-112104" y="1992209"/>
            <a:chExt cx="5059679" cy="278663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4619" y="1992209"/>
              <a:ext cx="766233" cy="766233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1507817" y="4187922"/>
              <a:ext cx="1819836" cy="590926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Arial" charset="0"/>
                  <a:ea typeface="Arial" charset="0"/>
                  <a:cs typeface="Arial" charset="0"/>
                </a:rPr>
                <a:t>Data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-112104" y="3156604"/>
              <a:ext cx="5059679" cy="461665"/>
              <a:chOff x="2103121" y="3706809"/>
              <a:chExt cx="5059679" cy="461665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2103121" y="3931920"/>
                <a:ext cx="5059679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3131588" y="3706809"/>
                <a:ext cx="300274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marL="57150" indent="0">
                  <a:buNone/>
                </a:pPr>
                <a:r>
                  <a:rPr lang="en-US" sz="2400" smtClean="0">
                    <a:latin typeface="Gill Sans"/>
                    <a:cs typeface="Gill Sans"/>
                  </a:rPr>
                  <a:t>Human Data Interface</a:t>
                </a:r>
                <a:endParaRPr lang="en-US" sz="2400" dirty="0">
                  <a:latin typeface="Gill Sans"/>
                  <a:cs typeface="Gill Sans"/>
                </a:endParaRPr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0" y="2648773"/>
            <a:ext cx="20799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r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accessibility</a:t>
            </a:r>
          </a:p>
          <a:p>
            <a:pPr marL="57150" indent="0" algn="r">
              <a:buNone/>
            </a:pP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performance</a:t>
            </a:r>
            <a:endParaRPr lang="en-US" sz="2400" dirty="0" smtClean="0">
              <a:solidFill>
                <a:srgbClr val="FF0000"/>
              </a:solidFill>
              <a:latin typeface="Gill Sans"/>
              <a:cs typeface="Gill Sans"/>
            </a:endParaRPr>
          </a:p>
          <a:p>
            <a:pPr marL="57150" indent="0" algn="r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usability</a:t>
            </a:r>
          </a:p>
          <a:p>
            <a:pPr marL="57150" indent="0" algn="r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expressiveness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  <a:p>
            <a:pPr marL="57150" indent="0" algn="r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59598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Approx</a:t>
            </a:r>
            <a:r>
              <a:rPr lang="en-US" dirty="0" smtClean="0"/>
              <a:t> + Progressive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800" dirty="0" smtClean="0"/>
          </a:p>
          <a:p>
            <a:pPr marL="0" indent="0" algn="ctr">
              <a:buNone/>
            </a:pPr>
            <a:r>
              <a:rPr lang="en-US" sz="4800" dirty="0" smtClean="0"/>
              <a:t>Takeaway</a:t>
            </a:r>
          </a:p>
          <a:p>
            <a:pPr marL="0" indent="0" algn="ctr">
              <a:buNone/>
            </a:pPr>
            <a:r>
              <a:rPr lang="en-US" dirty="0" smtClean="0"/>
              <a:t>Perception Push-down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Model perceptual inaccuracy &amp;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push into database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598762"/>
            <a:ext cx="6625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Dagstuhl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report on progressive visualization: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http://drops.dagstuhl.de/opus/volltexte/2019/10346/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6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Mechanisms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3830" y="2870435"/>
            <a:ext cx="5837871" cy="433489"/>
            <a:chOff x="433830" y="3530623"/>
            <a:chExt cx="5837871" cy="433489"/>
          </a:xfrm>
        </p:grpSpPr>
        <p:sp>
          <p:nvSpPr>
            <p:cNvPr id="2" name="TextBox 1"/>
            <p:cNvSpPr txBox="1"/>
            <p:nvPr/>
          </p:nvSpPr>
          <p:spPr>
            <a:xfrm>
              <a:off x="433830" y="3530623"/>
              <a:ext cx="15039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Interaction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46854" y="3533225"/>
              <a:ext cx="41248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Network Pre-fetch as prediction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71789" y="5841149"/>
            <a:ext cx="6975682" cy="774096"/>
            <a:chOff x="1171789" y="5841149"/>
            <a:chExt cx="6975682" cy="774096"/>
          </a:xfrm>
        </p:grpSpPr>
        <p:sp>
          <p:nvSpPr>
            <p:cNvPr id="12" name="TextBox 11"/>
            <p:cNvSpPr txBox="1"/>
            <p:nvPr/>
          </p:nvSpPr>
          <p:spPr>
            <a:xfrm>
              <a:off x="2146854" y="5845804"/>
              <a:ext cx="6000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2200" dirty="0">
                  <a:latin typeface="Arial" charset="0"/>
                  <a:ea typeface="Arial" charset="0"/>
                  <a:cs typeface="Arial" charset="0"/>
                </a:rPr>
                <a:t>Know </a:t>
              </a:r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the Task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Ensure Vis API provides rich optimization hints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71789" y="5841149"/>
              <a:ext cx="7659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Task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26566" y="3636020"/>
            <a:ext cx="6842954" cy="769441"/>
            <a:chOff x="826566" y="4078382"/>
            <a:chExt cx="6842954" cy="769441"/>
          </a:xfrm>
        </p:grpSpPr>
        <p:sp>
          <p:nvSpPr>
            <p:cNvPr id="10" name="TextBox 9"/>
            <p:cNvSpPr txBox="1"/>
            <p:nvPr/>
          </p:nvSpPr>
          <p:spPr>
            <a:xfrm>
              <a:off x="2146854" y="4078382"/>
              <a:ext cx="552266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Aggregate results to reduce network cost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Push rendering logic into query processing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6566" y="4078382"/>
              <a:ext cx="11112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Render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3374" y="4737557"/>
            <a:ext cx="8380233" cy="771494"/>
            <a:chOff x="403374" y="4960040"/>
            <a:chExt cx="8380233" cy="771494"/>
          </a:xfrm>
        </p:grpSpPr>
        <p:sp>
          <p:nvSpPr>
            <p:cNvPr id="11" name="TextBox 10"/>
            <p:cNvSpPr txBox="1"/>
            <p:nvPr/>
          </p:nvSpPr>
          <p:spPr>
            <a:xfrm>
              <a:off x="2146854" y="4962093"/>
              <a:ext cx="66367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Approximation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Push perceptual inaccuracies into query processing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3374" y="4960040"/>
              <a:ext cx="15343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Perception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3830" y="2104357"/>
            <a:ext cx="6998445" cy="433982"/>
            <a:chOff x="433830" y="2104357"/>
            <a:chExt cx="6998445" cy="433982"/>
          </a:xfrm>
        </p:grpSpPr>
        <p:sp>
          <p:nvSpPr>
            <p:cNvPr id="3" name="TextBox 2"/>
            <p:cNvSpPr txBox="1"/>
            <p:nvPr/>
          </p:nvSpPr>
          <p:spPr>
            <a:xfrm>
              <a:off x="2146854" y="2104357"/>
              <a:ext cx="52854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200" dirty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Scale </a:t>
              </a:r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cube dimensionality to interactions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3830" y="2107452"/>
              <a:ext cx="15039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chemeClr val="bg1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Interaction</a:t>
              </a:r>
              <a:endParaRPr lang="en-US" sz="22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5434" y="1597519"/>
            <a:ext cx="1596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Arial" charset="0"/>
                <a:ea typeface="Arial" charset="0"/>
                <a:cs typeface="Arial" charset="0"/>
              </a:rPr>
              <a:t>Semantics</a:t>
            </a:r>
            <a:endParaRPr lang="en-US" sz="2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46854" y="1597520"/>
            <a:ext cx="7505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smtClean="0">
                <a:latin typeface="Arial" charset="0"/>
                <a:ea typeface="Arial" charset="0"/>
                <a:cs typeface="Arial" charset="0"/>
              </a:rPr>
              <a:t>Idea</a:t>
            </a:r>
            <a:endParaRPr lang="en-US" sz="2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31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Tasks: </a:t>
            </a:r>
            <a:r>
              <a:rPr lang="en-US" dirty="0" err="1" smtClean="0"/>
              <a:t>Kyrix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0" y="6627168"/>
            <a:ext cx="37112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Kyrix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: Interactive Pan/Zoom Visualizations at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Scale </a:t>
            </a:r>
            <a:r>
              <a:rPr lang="mr-IN" sz="9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 Tao EuroVis19 </a:t>
            </a:r>
            <a:endParaRPr lang="en-US" sz="9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7" y="1655508"/>
            <a:ext cx="2508972" cy="2137853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3634911" y="1650172"/>
            <a:ext cx="5334000" cy="2143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mtClean="0"/>
              <a:t>Kyrix: visualization as map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smtClean="0">
                <a:solidFill>
                  <a:schemeClr val="bg1">
                    <a:lumMod val="50000"/>
                  </a:schemeClr>
                </a:solidFill>
              </a:rPr>
              <a:t>Layers render rows (map tiles, pins)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smtClean="0">
                <a:solidFill>
                  <a:schemeClr val="bg1">
                    <a:lumMod val="50000"/>
                  </a:schemeClr>
                </a:solidFill>
              </a:rPr>
              <a:t>User sees through viewport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smtClean="0">
                <a:solidFill>
                  <a:schemeClr val="bg1">
                    <a:lumMod val="50000"/>
                  </a:schemeClr>
                </a:solidFill>
              </a:rPr>
              <a:t>Interaction = change bounding boxes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200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</a:t>
            </a:r>
            <a:r>
              <a:rPr lang="en-US" sz="2000" smtClean="0">
                <a:solidFill>
                  <a:schemeClr val="bg1">
                    <a:lumMod val="50000"/>
                  </a:schemeClr>
                </a:solidFill>
              </a:rPr>
              <a:t>Pan viewport to see more data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200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</a:t>
            </a:r>
            <a:r>
              <a:rPr lang="en-US" sz="2000" smtClean="0">
                <a:solidFill>
                  <a:schemeClr val="bg1">
                    <a:lumMod val="50000"/>
                  </a:schemeClr>
                </a:solidFill>
              </a:rPr>
              <a:t>Zoom/click to switch layers</a:t>
            </a:r>
            <a:endParaRPr lang="en-US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535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Tasks: </a:t>
            </a:r>
            <a:r>
              <a:rPr lang="en-US" dirty="0" err="1"/>
              <a:t>Kyrix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0" y="6627168"/>
            <a:ext cx="37112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Kyrix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: Interactive Pan/Zoom Visualizations at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Scale </a:t>
            </a:r>
            <a:r>
              <a:rPr lang="mr-IN" sz="9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 Tao EuroVis19 </a:t>
            </a:r>
            <a:endParaRPr lang="en-US" sz="9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317" y="4648933"/>
            <a:ext cx="2083093" cy="1855470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304" y="4366362"/>
            <a:ext cx="1994457" cy="185547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37" y="4083791"/>
            <a:ext cx="1868311" cy="185547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0" name="Content Placeholder 3"/>
          <p:cNvSpPr>
            <a:spLocks noGrp="1"/>
          </p:cNvSpPr>
          <p:nvPr>
            <p:ph idx="1"/>
          </p:nvPr>
        </p:nvSpPr>
        <p:spPr>
          <a:xfrm>
            <a:off x="3634911" y="1650172"/>
            <a:ext cx="5334000" cy="214318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Kyrix</a:t>
            </a:r>
            <a:r>
              <a:rPr lang="en-US" dirty="0" smtClean="0"/>
              <a:t>: visualization as map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ayers render rows (map tiles, pins)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User sees through viewport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Interaction = change bounding boxes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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Pan viewport to see more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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Zoom/click to switch layers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68" y="1649837"/>
            <a:ext cx="2514600" cy="21463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748" y="4865874"/>
            <a:ext cx="2083093" cy="185547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066" y="4408215"/>
            <a:ext cx="1994457" cy="1855470"/>
          </a:xfrm>
          <a:prstGeom prst="rect">
            <a:avLst/>
          </a:prstGeom>
          <a:ln w="38100">
            <a:solidFill>
              <a:srgbClr val="00B0F0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139" y="3950556"/>
            <a:ext cx="1868311" cy="1855470"/>
          </a:xfrm>
          <a:prstGeom prst="rect">
            <a:avLst/>
          </a:prstGeom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</p:spPr>
      </p:pic>
      <p:sp>
        <p:nvSpPr>
          <p:cNvPr id="43" name="Freeform 42"/>
          <p:cNvSpPr/>
          <p:nvPr/>
        </p:nvSpPr>
        <p:spPr>
          <a:xfrm>
            <a:off x="5272548" y="5499050"/>
            <a:ext cx="97981" cy="372292"/>
          </a:xfrm>
          <a:custGeom>
            <a:avLst/>
            <a:gdLst>
              <a:gd name="connsiteX0" fmla="*/ 97981 w 97981"/>
              <a:gd name="connsiteY0" fmla="*/ 372292 h 372292"/>
              <a:gd name="connsiteX1" fmla="*/ 9 w 97981"/>
              <a:gd name="connsiteY1" fmla="*/ 182880 h 372292"/>
              <a:gd name="connsiteX2" fmla="*/ 91449 w 97981"/>
              <a:gd name="connsiteY2" fmla="*/ 0 h 37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981" h="372292">
                <a:moveTo>
                  <a:pt x="97981" y="372292"/>
                </a:moveTo>
                <a:cubicBezTo>
                  <a:pt x="49539" y="308610"/>
                  <a:pt x="1098" y="244929"/>
                  <a:pt x="9" y="182880"/>
                </a:cubicBezTo>
                <a:cubicBezTo>
                  <a:pt x="-1080" y="120831"/>
                  <a:pt x="91449" y="0"/>
                  <a:pt x="91449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5272548" y="5026185"/>
            <a:ext cx="97981" cy="372292"/>
          </a:xfrm>
          <a:custGeom>
            <a:avLst/>
            <a:gdLst>
              <a:gd name="connsiteX0" fmla="*/ 97981 w 97981"/>
              <a:gd name="connsiteY0" fmla="*/ 372292 h 372292"/>
              <a:gd name="connsiteX1" fmla="*/ 9 w 97981"/>
              <a:gd name="connsiteY1" fmla="*/ 182880 h 372292"/>
              <a:gd name="connsiteX2" fmla="*/ 91449 w 97981"/>
              <a:gd name="connsiteY2" fmla="*/ 0 h 37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981" h="372292">
                <a:moveTo>
                  <a:pt x="97981" y="372292"/>
                </a:moveTo>
                <a:cubicBezTo>
                  <a:pt x="49539" y="308610"/>
                  <a:pt x="1098" y="244929"/>
                  <a:pt x="9" y="182880"/>
                </a:cubicBezTo>
                <a:cubicBezTo>
                  <a:pt x="-1080" y="120831"/>
                  <a:pt x="91449" y="0"/>
                  <a:pt x="91449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 rot="10800000">
            <a:off x="8098551" y="5260551"/>
            <a:ext cx="97981" cy="372292"/>
          </a:xfrm>
          <a:custGeom>
            <a:avLst/>
            <a:gdLst>
              <a:gd name="connsiteX0" fmla="*/ 97981 w 97981"/>
              <a:gd name="connsiteY0" fmla="*/ 372292 h 372292"/>
              <a:gd name="connsiteX1" fmla="*/ 9 w 97981"/>
              <a:gd name="connsiteY1" fmla="*/ 182880 h 372292"/>
              <a:gd name="connsiteX2" fmla="*/ 91449 w 97981"/>
              <a:gd name="connsiteY2" fmla="*/ 0 h 37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981" h="372292">
                <a:moveTo>
                  <a:pt x="97981" y="372292"/>
                </a:moveTo>
                <a:cubicBezTo>
                  <a:pt x="49539" y="308610"/>
                  <a:pt x="1098" y="244929"/>
                  <a:pt x="9" y="182880"/>
                </a:cubicBezTo>
                <a:cubicBezTo>
                  <a:pt x="-1080" y="120831"/>
                  <a:pt x="91449" y="0"/>
                  <a:pt x="91449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 rot="10800000">
            <a:off x="8098551" y="4787686"/>
            <a:ext cx="97981" cy="372292"/>
          </a:xfrm>
          <a:custGeom>
            <a:avLst/>
            <a:gdLst>
              <a:gd name="connsiteX0" fmla="*/ 97981 w 97981"/>
              <a:gd name="connsiteY0" fmla="*/ 372292 h 372292"/>
              <a:gd name="connsiteX1" fmla="*/ 9 w 97981"/>
              <a:gd name="connsiteY1" fmla="*/ 182880 h 372292"/>
              <a:gd name="connsiteX2" fmla="*/ 91449 w 97981"/>
              <a:gd name="connsiteY2" fmla="*/ 0 h 37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981" h="372292">
                <a:moveTo>
                  <a:pt x="97981" y="372292"/>
                </a:moveTo>
                <a:cubicBezTo>
                  <a:pt x="49539" y="308610"/>
                  <a:pt x="1098" y="244929"/>
                  <a:pt x="9" y="182880"/>
                </a:cubicBezTo>
                <a:cubicBezTo>
                  <a:pt x="-1080" y="120831"/>
                  <a:pt x="91449" y="0"/>
                  <a:pt x="91449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1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47875" y="4957356"/>
            <a:ext cx="4135652" cy="800541"/>
            <a:chOff x="347875" y="4957356"/>
            <a:chExt cx="4135652" cy="800541"/>
          </a:xfrm>
        </p:grpSpPr>
        <p:grpSp>
          <p:nvGrpSpPr>
            <p:cNvPr id="4" name="Group 3"/>
            <p:cNvGrpSpPr/>
            <p:nvPr/>
          </p:nvGrpSpPr>
          <p:grpSpPr>
            <a:xfrm>
              <a:off x="347875" y="5020882"/>
              <a:ext cx="4135652" cy="737015"/>
              <a:chOff x="347875" y="5020882"/>
              <a:chExt cx="4135652" cy="737015"/>
            </a:xfrm>
          </p:grpSpPr>
          <p:sp>
            <p:nvSpPr>
              <p:cNvPr id="40" name="Parallelogram 39"/>
              <p:cNvSpPr/>
              <p:nvPr/>
            </p:nvSpPr>
            <p:spPr>
              <a:xfrm>
                <a:off x="2269586" y="5020882"/>
                <a:ext cx="888809" cy="246741"/>
              </a:xfrm>
              <a:prstGeom prst="parallelogram">
                <a:avLst>
                  <a:gd name="adj" fmla="val 42021"/>
                </a:avLst>
              </a:prstGeom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69" name="Parallelogram 68"/>
              <p:cNvSpPr/>
              <p:nvPr/>
            </p:nvSpPr>
            <p:spPr>
              <a:xfrm>
                <a:off x="1344291" y="5020882"/>
                <a:ext cx="888809" cy="246741"/>
              </a:xfrm>
              <a:prstGeom prst="parallelogram">
                <a:avLst>
                  <a:gd name="adj" fmla="val 4202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70" name="Parallelogram 69"/>
              <p:cNvSpPr/>
              <p:nvPr/>
            </p:nvSpPr>
            <p:spPr>
              <a:xfrm>
                <a:off x="347875" y="5020882"/>
                <a:ext cx="888809" cy="246741"/>
              </a:xfrm>
              <a:prstGeom prst="parallelogram">
                <a:avLst>
                  <a:gd name="adj" fmla="val 42021"/>
                </a:avLst>
              </a:prstGeom>
              <a:solidFill>
                <a:srgbClr val="FFC6C7"/>
              </a:solidFill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/>
              </a:p>
            </p:txBody>
          </p:sp>
          <p:cxnSp>
            <p:nvCxnSpPr>
              <p:cNvPr id="71" name="Straight Arrow Connector 70"/>
              <p:cNvCxnSpPr>
                <a:stCxn id="70" idx="1"/>
                <a:endCxn id="72" idx="4"/>
              </p:cNvCxnSpPr>
              <p:nvPr/>
            </p:nvCxnSpPr>
            <p:spPr>
              <a:xfrm flipV="1">
                <a:off x="1788572" y="5267623"/>
                <a:ext cx="925419" cy="490274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70" idx="1"/>
                <a:endCxn id="85" idx="4"/>
              </p:cNvCxnSpPr>
              <p:nvPr/>
            </p:nvCxnSpPr>
            <p:spPr>
              <a:xfrm flipV="1">
                <a:off x="1788572" y="5267623"/>
                <a:ext cx="124" cy="490274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stCxn id="70" idx="1"/>
              </p:cNvCxnSpPr>
              <p:nvPr/>
            </p:nvCxnSpPr>
            <p:spPr>
              <a:xfrm flipH="1" flipV="1">
                <a:off x="740438" y="5267623"/>
                <a:ext cx="1048134" cy="490274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/>
              <p:cNvSpPr txBox="1"/>
              <p:nvPr/>
            </p:nvSpPr>
            <p:spPr>
              <a:xfrm>
                <a:off x="3285763" y="5369223"/>
                <a:ext cx="1197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  <a:latin typeface="Consolas" charset="0"/>
                    <a:ea typeface="Consolas" charset="0"/>
                    <a:cs typeface="Consolas" charset="0"/>
                  </a:rPr>
                  <a:t>xform1()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3278200" y="4957356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layers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Tasks: </a:t>
            </a:r>
            <a:r>
              <a:rPr lang="en-US" dirty="0" err="1"/>
              <a:t>Kyrix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0" y="6627168"/>
            <a:ext cx="37112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Kyrix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: Interactive Pan/Zoom Visualizations at 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Scale </a:t>
            </a:r>
            <a:r>
              <a:rPr lang="mr-IN" sz="9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 Tao EuroVis19 </a:t>
            </a:r>
            <a:endParaRPr lang="en-US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Can 37"/>
          <p:cNvSpPr/>
          <p:nvPr/>
        </p:nvSpPr>
        <p:spPr>
          <a:xfrm>
            <a:off x="691292" y="5757897"/>
            <a:ext cx="2194560" cy="511307"/>
          </a:xfrm>
          <a:prstGeom prst="can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 smtClean="0"/>
              <a:t>BigData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41990" y="4614586"/>
            <a:ext cx="4126334" cy="462551"/>
            <a:chOff x="541990" y="4614586"/>
            <a:chExt cx="4126334" cy="462551"/>
          </a:xfrm>
        </p:grpSpPr>
        <p:grpSp>
          <p:nvGrpSpPr>
            <p:cNvPr id="6" name="Group 5"/>
            <p:cNvGrpSpPr/>
            <p:nvPr/>
          </p:nvGrpSpPr>
          <p:grpSpPr>
            <a:xfrm>
              <a:off x="541990" y="4700061"/>
              <a:ext cx="2422290" cy="377076"/>
              <a:chOff x="541990" y="4700061"/>
              <a:chExt cx="2422290" cy="377076"/>
            </a:xfrm>
          </p:grpSpPr>
          <p:sp>
            <p:nvSpPr>
              <p:cNvPr id="79" name="Triangle 78"/>
              <p:cNvSpPr/>
              <p:nvPr/>
            </p:nvSpPr>
            <p:spPr>
              <a:xfrm>
                <a:off x="2463701" y="4700061"/>
                <a:ext cx="500579" cy="377076"/>
              </a:xfrm>
              <a:prstGeom prst="triangl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Triangle 80"/>
              <p:cNvSpPr/>
              <p:nvPr/>
            </p:nvSpPr>
            <p:spPr>
              <a:xfrm>
                <a:off x="541990" y="4700061"/>
                <a:ext cx="500579" cy="377076"/>
              </a:xfrm>
              <a:prstGeom prst="triangl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Triangle 81"/>
              <p:cNvSpPr/>
              <p:nvPr/>
            </p:nvSpPr>
            <p:spPr>
              <a:xfrm>
                <a:off x="1538406" y="4700061"/>
                <a:ext cx="500579" cy="377076"/>
              </a:xfrm>
              <a:prstGeom prst="triangle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3278200" y="4614586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rtree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dirty="0" err="1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indexs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9646" y="1730226"/>
            <a:ext cx="3207380" cy="2776754"/>
            <a:chOff x="169646" y="1730226"/>
            <a:chExt cx="3207380" cy="2776754"/>
          </a:xfrm>
        </p:grpSpPr>
        <p:sp>
          <p:nvSpPr>
            <p:cNvPr id="83" name="TextBox 82"/>
            <p:cNvSpPr txBox="1"/>
            <p:nvPr/>
          </p:nvSpPr>
          <p:spPr>
            <a:xfrm>
              <a:off x="169646" y="3854036"/>
              <a:ext cx="1476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get(layer,   </a:t>
              </a:r>
            </a:p>
            <a:p>
              <a:pPr algn="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viewport)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91292" y="3369235"/>
              <a:ext cx="2194560" cy="360585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Client</a:t>
              </a:r>
              <a:endParaRPr lang="en-US" dirty="0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6923" y="1730226"/>
              <a:ext cx="1376758" cy="1280816"/>
            </a:xfrm>
            <a:prstGeom prst="rect">
              <a:avLst/>
            </a:prstGeom>
          </p:spPr>
        </p:pic>
        <p:cxnSp>
          <p:nvCxnSpPr>
            <p:cNvPr id="87" name="Straight Arrow Connector 86"/>
            <p:cNvCxnSpPr/>
            <p:nvPr/>
          </p:nvCxnSpPr>
          <p:spPr>
            <a:xfrm>
              <a:off x="1649091" y="3800941"/>
              <a:ext cx="0" cy="63613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195223" y="4506980"/>
              <a:ext cx="3181803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1892931" y="3800941"/>
              <a:ext cx="0" cy="63613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1788572" y="3011042"/>
              <a:ext cx="6730" cy="32253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945201" y="3934344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layer data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748" y="4865874"/>
            <a:ext cx="2083093" cy="185547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066" y="4408215"/>
            <a:ext cx="1994457" cy="1855470"/>
          </a:xfrm>
          <a:prstGeom prst="rect">
            <a:avLst/>
          </a:prstGeom>
          <a:ln w="38100">
            <a:solidFill>
              <a:srgbClr val="00B0F0"/>
            </a:solidFill>
          </a:ln>
          <a:scene3d>
            <a:camera prst="isometricOffAxis2Top"/>
            <a:lightRig rig="threePt" dir="t"/>
          </a:scene3d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139" y="3950556"/>
            <a:ext cx="1868311" cy="1855470"/>
          </a:xfrm>
          <a:prstGeom prst="rect">
            <a:avLst/>
          </a:prstGeom>
          <a:ln w="38100">
            <a:solidFill>
              <a:srgbClr val="FF0000"/>
            </a:solidFill>
          </a:ln>
          <a:scene3d>
            <a:camera prst="isometricOffAxis2Top"/>
            <a:lightRig rig="threePt" dir="t"/>
          </a:scene3d>
        </p:spPr>
      </p:pic>
      <p:sp>
        <p:nvSpPr>
          <p:cNvPr id="65" name="Freeform 64"/>
          <p:cNvSpPr/>
          <p:nvPr/>
        </p:nvSpPr>
        <p:spPr>
          <a:xfrm>
            <a:off x="5272548" y="5499050"/>
            <a:ext cx="97981" cy="372292"/>
          </a:xfrm>
          <a:custGeom>
            <a:avLst/>
            <a:gdLst>
              <a:gd name="connsiteX0" fmla="*/ 97981 w 97981"/>
              <a:gd name="connsiteY0" fmla="*/ 372292 h 372292"/>
              <a:gd name="connsiteX1" fmla="*/ 9 w 97981"/>
              <a:gd name="connsiteY1" fmla="*/ 182880 h 372292"/>
              <a:gd name="connsiteX2" fmla="*/ 91449 w 97981"/>
              <a:gd name="connsiteY2" fmla="*/ 0 h 37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981" h="372292">
                <a:moveTo>
                  <a:pt x="97981" y="372292"/>
                </a:moveTo>
                <a:cubicBezTo>
                  <a:pt x="49539" y="308610"/>
                  <a:pt x="1098" y="244929"/>
                  <a:pt x="9" y="182880"/>
                </a:cubicBezTo>
                <a:cubicBezTo>
                  <a:pt x="-1080" y="120831"/>
                  <a:pt x="91449" y="0"/>
                  <a:pt x="91449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5272548" y="5026185"/>
            <a:ext cx="97981" cy="372292"/>
          </a:xfrm>
          <a:custGeom>
            <a:avLst/>
            <a:gdLst>
              <a:gd name="connsiteX0" fmla="*/ 97981 w 97981"/>
              <a:gd name="connsiteY0" fmla="*/ 372292 h 372292"/>
              <a:gd name="connsiteX1" fmla="*/ 9 w 97981"/>
              <a:gd name="connsiteY1" fmla="*/ 182880 h 372292"/>
              <a:gd name="connsiteX2" fmla="*/ 91449 w 97981"/>
              <a:gd name="connsiteY2" fmla="*/ 0 h 37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981" h="372292">
                <a:moveTo>
                  <a:pt x="97981" y="372292"/>
                </a:moveTo>
                <a:cubicBezTo>
                  <a:pt x="49539" y="308610"/>
                  <a:pt x="1098" y="244929"/>
                  <a:pt x="9" y="182880"/>
                </a:cubicBezTo>
                <a:cubicBezTo>
                  <a:pt x="-1080" y="120831"/>
                  <a:pt x="91449" y="0"/>
                  <a:pt x="91449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 rot="10800000">
            <a:off x="8098551" y="5260551"/>
            <a:ext cx="97981" cy="372292"/>
          </a:xfrm>
          <a:custGeom>
            <a:avLst/>
            <a:gdLst>
              <a:gd name="connsiteX0" fmla="*/ 97981 w 97981"/>
              <a:gd name="connsiteY0" fmla="*/ 372292 h 372292"/>
              <a:gd name="connsiteX1" fmla="*/ 9 w 97981"/>
              <a:gd name="connsiteY1" fmla="*/ 182880 h 372292"/>
              <a:gd name="connsiteX2" fmla="*/ 91449 w 97981"/>
              <a:gd name="connsiteY2" fmla="*/ 0 h 37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981" h="372292">
                <a:moveTo>
                  <a:pt x="97981" y="372292"/>
                </a:moveTo>
                <a:cubicBezTo>
                  <a:pt x="49539" y="308610"/>
                  <a:pt x="1098" y="244929"/>
                  <a:pt x="9" y="182880"/>
                </a:cubicBezTo>
                <a:cubicBezTo>
                  <a:pt x="-1080" y="120831"/>
                  <a:pt x="91449" y="0"/>
                  <a:pt x="91449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 rot="10800000">
            <a:off x="8098551" y="4787686"/>
            <a:ext cx="97981" cy="372292"/>
          </a:xfrm>
          <a:custGeom>
            <a:avLst/>
            <a:gdLst>
              <a:gd name="connsiteX0" fmla="*/ 97981 w 97981"/>
              <a:gd name="connsiteY0" fmla="*/ 372292 h 372292"/>
              <a:gd name="connsiteX1" fmla="*/ 9 w 97981"/>
              <a:gd name="connsiteY1" fmla="*/ 182880 h 372292"/>
              <a:gd name="connsiteX2" fmla="*/ 91449 w 97981"/>
              <a:gd name="connsiteY2" fmla="*/ 0 h 37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981" h="372292">
                <a:moveTo>
                  <a:pt x="97981" y="372292"/>
                </a:moveTo>
                <a:cubicBezTo>
                  <a:pt x="49539" y="308610"/>
                  <a:pt x="1098" y="244929"/>
                  <a:pt x="9" y="182880"/>
                </a:cubicBezTo>
                <a:cubicBezTo>
                  <a:pt x="-1080" y="120831"/>
                  <a:pt x="91449" y="0"/>
                  <a:pt x="91449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ontent Placeholder 3"/>
          <p:cNvSpPr>
            <a:spLocks noGrp="1"/>
          </p:cNvSpPr>
          <p:nvPr>
            <p:ph idx="1"/>
          </p:nvPr>
        </p:nvSpPr>
        <p:spPr>
          <a:xfrm>
            <a:off x="3634911" y="1650172"/>
            <a:ext cx="5334000" cy="2564421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 smtClean="0"/>
              <a:t>simplified pseudocode</a:t>
            </a:r>
            <a:endParaRPr lang="en-US" sz="24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logos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vis.canvas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(w, h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// xform1 computes logo positions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// be rendered in layer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logos.newlayer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xform1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, render1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00700" y="3854809"/>
            <a:ext cx="2693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Easy Developer API</a:t>
            </a:r>
            <a:endParaRPr lang="en-US" sz="22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Arrow Connector 10"/>
          <p:cNvCxnSpPr>
            <a:stCxn id="5" idx="0"/>
          </p:cNvCxnSpPr>
          <p:nvPr/>
        </p:nvCxnSpPr>
        <p:spPr>
          <a:xfrm flipH="1" flipV="1">
            <a:off x="6868391" y="3636818"/>
            <a:ext cx="79249" cy="2179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06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28650" y="1409065"/>
            <a:ext cx="78867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 smtClean="0"/>
          </a:p>
          <a:p>
            <a:pPr marL="0" indent="0" algn="ctr">
              <a:buNone/>
            </a:pPr>
            <a:endParaRPr lang="en-US" sz="4800" dirty="0" smtClean="0"/>
          </a:p>
          <a:p>
            <a:pPr marL="0" indent="0" algn="ctr">
              <a:buNone/>
            </a:pPr>
            <a:r>
              <a:rPr lang="en-US" sz="4800" dirty="0" smtClean="0"/>
              <a:t>Takeaway</a:t>
            </a:r>
          </a:p>
          <a:p>
            <a:pPr marL="0" lvl="0" indent="0" algn="ctr">
              <a:buNone/>
            </a:pPr>
            <a:r>
              <a:rPr lang="en-US" dirty="0"/>
              <a:t>Know the </a:t>
            </a:r>
            <a:r>
              <a:rPr lang="en-US" dirty="0" smtClean="0"/>
              <a:t>Task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Task-based Programming API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Leverage richer semantics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FF3A2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93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21840"/>
            <a:ext cx="7772400" cy="281432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An End-to-end </a:t>
            </a:r>
            <a:br>
              <a:rPr lang="en-US" sz="4800" dirty="0" smtClean="0"/>
            </a:br>
            <a:r>
              <a:rPr lang="en-US" sz="4800" dirty="0" smtClean="0"/>
              <a:t>Relational Story</a:t>
            </a:r>
            <a:endParaRPr lang="en-US" sz="48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928294" y="2028028"/>
            <a:ext cx="1187392" cy="1209681"/>
          </a:xfrm>
          <a:prstGeom prst="ellipse">
            <a:avLst/>
          </a:prstGeom>
          <a:noFill/>
          <a:ln w="38100" cmpd="sng">
            <a:solidFill>
              <a:srgbClr val="DF292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DF292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028317" y="2028028"/>
            <a:ext cx="1187389" cy="1209681"/>
          </a:xfrm>
          <a:prstGeom prst="ellipse">
            <a:avLst/>
          </a:prstGeom>
          <a:noFill/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59199" y="2402035"/>
            <a:ext cx="1025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/>
            <a:r>
              <a:rPr lang="en-US" sz="2400" dirty="0" smtClean="0">
                <a:solidFill>
                  <a:srgbClr val="DF2921"/>
                </a:solidFill>
                <a:latin typeface="Gill Sans" charset="0"/>
                <a:ea typeface="Gill Sans" charset="0"/>
                <a:cs typeface="Gill Sans" charset="0"/>
              </a:rPr>
              <a:t>DV</a:t>
            </a:r>
            <a:r>
              <a:rPr lang="en-US" sz="2400" dirty="0" smtClean="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rPr>
              <a:t>MS</a:t>
            </a:r>
            <a:endParaRPr lang="en-US" sz="2400" dirty="0">
              <a:solidFill>
                <a:schemeClr val="tx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5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Mechanisms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3830" y="2870435"/>
            <a:ext cx="5837871" cy="433489"/>
            <a:chOff x="433830" y="3530623"/>
            <a:chExt cx="5837871" cy="433489"/>
          </a:xfrm>
        </p:grpSpPr>
        <p:sp>
          <p:nvSpPr>
            <p:cNvPr id="2" name="TextBox 1"/>
            <p:cNvSpPr txBox="1"/>
            <p:nvPr/>
          </p:nvSpPr>
          <p:spPr>
            <a:xfrm>
              <a:off x="433830" y="3530623"/>
              <a:ext cx="15039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Interaction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46854" y="3533225"/>
              <a:ext cx="41248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Network Pre-fetch as prediction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71789" y="5841149"/>
            <a:ext cx="6975682" cy="774096"/>
            <a:chOff x="1171789" y="5841149"/>
            <a:chExt cx="6975682" cy="774096"/>
          </a:xfrm>
        </p:grpSpPr>
        <p:sp>
          <p:nvSpPr>
            <p:cNvPr id="12" name="TextBox 11"/>
            <p:cNvSpPr txBox="1"/>
            <p:nvPr/>
          </p:nvSpPr>
          <p:spPr>
            <a:xfrm>
              <a:off x="2146854" y="5845804"/>
              <a:ext cx="60006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2200" dirty="0">
                  <a:latin typeface="Arial" charset="0"/>
                  <a:ea typeface="Arial" charset="0"/>
                  <a:cs typeface="Arial" charset="0"/>
                </a:rPr>
                <a:t>Know </a:t>
              </a:r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the Task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Ensure Vis API provides rich optimization hints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71789" y="5841149"/>
              <a:ext cx="7659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Task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26566" y="3636020"/>
            <a:ext cx="6842954" cy="769441"/>
            <a:chOff x="826566" y="4078382"/>
            <a:chExt cx="6842954" cy="769441"/>
          </a:xfrm>
        </p:grpSpPr>
        <p:sp>
          <p:nvSpPr>
            <p:cNvPr id="10" name="TextBox 9"/>
            <p:cNvSpPr txBox="1"/>
            <p:nvPr/>
          </p:nvSpPr>
          <p:spPr>
            <a:xfrm>
              <a:off x="2146854" y="4078382"/>
              <a:ext cx="552266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Aggregate results to reduce network cost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Push rendering logic into query processing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6566" y="4078382"/>
              <a:ext cx="11112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Render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3374" y="4737557"/>
            <a:ext cx="8380233" cy="771494"/>
            <a:chOff x="403374" y="4960040"/>
            <a:chExt cx="8380233" cy="771494"/>
          </a:xfrm>
        </p:grpSpPr>
        <p:sp>
          <p:nvSpPr>
            <p:cNvPr id="11" name="TextBox 10"/>
            <p:cNvSpPr txBox="1"/>
            <p:nvPr/>
          </p:nvSpPr>
          <p:spPr>
            <a:xfrm>
              <a:off x="2146854" y="4962093"/>
              <a:ext cx="66367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Approximation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  <a:p>
              <a:pPr lvl="0">
                <a:defRPr/>
              </a:pPr>
              <a:r>
                <a:rPr lang="en-US" sz="22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Push perceptual inaccuracies into query processing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3374" y="4960040"/>
              <a:ext cx="15343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Perception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3830" y="2104357"/>
            <a:ext cx="6998445" cy="433982"/>
            <a:chOff x="433830" y="2104357"/>
            <a:chExt cx="6998445" cy="433982"/>
          </a:xfrm>
        </p:grpSpPr>
        <p:sp>
          <p:nvSpPr>
            <p:cNvPr id="3" name="TextBox 2"/>
            <p:cNvSpPr txBox="1"/>
            <p:nvPr/>
          </p:nvSpPr>
          <p:spPr>
            <a:xfrm>
              <a:off x="2146854" y="2104357"/>
              <a:ext cx="52854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200" dirty="0">
                  <a:latin typeface="Arial" charset="0"/>
                  <a:ea typeface="Arial" charset="0"/>
                  <a:cs typeface="Arial" charset="0"/>
                </a:rPr>
                <a:t>Scale </a:t>
              </a:r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cube dimensionality to interactions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3830" y="2107452"/>
              <a:ext cx="15039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Interaction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35434" y="1597519"/>
            <a:ext cx="1596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Arial" charset="0"/>
                <a:ea typeface="Arial" charset="0"/>
                <a:cs typeface="Arial" charset="0"/>
              </a:rPr>
              <a:t>Semantics</a:t>
            </a:r>
            <a:endParaRPr lang="en-US" sz="2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46854" y="1597520"/>
            <a:ext cx="7505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smtClean="0">
                <a:latin typeface="Arial" charset="0"/>
                <a:ea typeface="Arial" charset="0"/>
                <a:cs typeface="Arial" charset="0"/>
              </a:rPr>
              <a:t>Idea</a:t>
            </a:r>
            <a:endParaRPr lang="en-US" sz="2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31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Disparate 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794381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 smtClean="0"/>
              <a:t>How </a:t>
            </a:r>
            <a:r>
              <a:rPr lang="en-US" dirty="0"/>
              <a:t>to choose?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Developer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tells the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Special case the system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smtClean="0"/>
              <a:t>Do </a:t>
            </a:r>
            <a:r>
              <a:rPr lang="en-US" dirty="0"/>
              <a:t>they compose?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Need to model </a:t>
            </a:r>
            <a:r>
              <a:rPr lang="en-US" b="1" dirty="0" smtClean="0">
                <a:solidFill>
                  <a:srgbClr val="0070C0"/>
                </a:solidFill>
              </a:rPr>
              <a:t>application semantics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14925" y="2789841"/>
            <a:ext cx="21611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Limits Flexibility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14925" y="2452655"/>
            <a:ext cx="25495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Hard for dev.  API?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64469" y="4703802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95519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938" y="365126"/>
            <a:ext cx="5424412" cy="1325563"/>
          </a:xfrm>
        </p:spPr>
        <p:txBody>
          <a:bodyPr/>
          <a:lstStyle/>
          <a:p>
            <a:r>
              <a:rPr lang="en-US" dirty="0"/>
              <a:t>Data Visualization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5498" y="1825624"/>
            <a:ext cx="5939014" cy="47143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Want to express </a:t>
            </a:r>
            <a:r>
              <a:rPr lang="en-US" sz="2400" i="1" dirty="0" smtClean="0"/>
              <a:t>visualization</a:t>
            </a:r>
            <a:r>
              <a:rPr lang="en-US" sz="2400" i="1" dirty="0" smtClean="0"/>
              <a:t>, interaction, tasks, perception</a:t>
            </a:r>
            <a:r>
              <a:rPr lang="en-US" sz="2400" dirty="0" smtClean="0"/>
              <a:t> all together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V</a:t>
            </a:r>
            <a:r>
              <a:rPr lang="en-US" dirty="0" smtClean="0"/>
              <a:t>is and interaction as queries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Apply relational ideas end-to-end</a:t>
            </a:r>
          </a:p>
          <a:p>
            <a:r>
              <a:rPr lang="en-US" dirty="0" smtClean="0"/>
              <a:t>to interactions</a:t>
            </a:r>
          </a:p>
          <a:p>
            <a:r>
              <a:rPr lang="en-US" dirty="0" smtClean="0"/>
              <a:t>to consistency</a:t>
            </a:r>
          </a:p>
          <a:p>
            <a:r>
              <a:rPr lang="en-US" dirty="0" smtClean="0"/>
              <a:t>to design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7564" y="4250006"/>
            <a:ext cx="1684867" cy="369332"/>
            <a:chOff x="194268" y="4701628"/>
            <a:chExt cx="1684867" cy="369332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94268" y="4886294"/>
              <a:ext cx="168486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31944" y="4701628"/>
              <a:ext cx="9925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81" y="570130"/>
            <a:ext cx="766233" cy="766233"/>
          </a:xfrm>
          <a:prstGeom prst="rect">
            <a:avLst/>
          </a:prstGeom>
        </p:spPr>
      </p:pic>
      <p:sp>
        <p:nvSpPr>
          <p:cNvPr id="10" name="Can 9"/>
          <p:cNvSpPr/>
          <p:nvPr/>
        </p:nvSpPr>
        <p:spPr>
          <a:xfrm>
            <a:off x="272173" y="5672409"/>
            <a:ext cx="2435649" cy="739232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Database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2173" y="4944668"/>
            <a:ext cx="2435649" cy="38061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App Server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72173" y="1772113"/>
            <a:ext cx="2435649" cy="2115968"/>
            <a:chOff x="265987" y="1772113"/>
            <a:chExt cx="2435649" cy="2115968"/>
          </a:xfrm>
        </p:grpSpPr>
        <p:sp>
          <p:nvSpPr>
            <p:cNvPr id="13" name="Rectangle 12"/>
            <p:cNvSpPr/>
            <p:nvPr/>
          </p:nvSpPr>
          <p:spPr>
            <a:xfrm>
              <a:off x="265987" y="1772113"/>
              <a:ext cx="2435649" cy="2115968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ECMAScript VM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9273" y="3573176"/>
              <a:ext cx="272667" cy="272667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466917" y="1889876"/>
              <a:ext cx="2033789" cy="766523"/>
              <a:chOff x="486162" y="1889876"/>
              <a:chExt cx="2033789" cy="766523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8709" y="1919832"/>
                <a:ext cx="377388" cy="357067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38709" y="2382813"/>
                <a:ext cx="581242" cy="256584"/>
              </a:xfrm>
              <a:prstGeom prst="rect">
                <a:avLst/>
              </a:prstGeom>
            </p:spPr>
          </p:pic>
          <p:pic>
            <p:nvPicPr>
              <p:cNvPr id="19" name="Picture 2" descr="mage result for neural network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292"/>
              <a:stretch/>
            </p:blipFill>
            <p:spPr bwMode="auto">
              <a:xfrm>
                <a:off x="486162" y="1889876"/>
                <a:ext cx="1336268" cy="766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460899" y="2981729"/>
              <a:ext cx="2045824" cy="485255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Cache/DB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0" name="Straight Arrow Connector 19"/>
          <p:cNvCxnSpPr/>
          <p:nvPr/>
        </p:nvCxnSpPr>
        <p:spPr>
          <a:xfrm>
            <a:off x="1489997" y="1336363"/>
            <a:ext cx="1" cy="43575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00B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5987" y="1772113"/>
            <a:ext cx="3310932" cy="1342523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ECMAScript VM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2" y="2711337"/>
            <a:ext cx="329438" cy="3294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847" y="1919832"/>
            <a:ext cx="377388" cy="3570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847" y="2382813"/>
            <a:ext cx="581242" cy="25658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8335" y="570130"/>
            <a:ext cx="766233" cy="766233"/>
          </a:xfrm>
          <a:prstGeom prst="rect">
            <a:avLst/>
          </a:prstGeom>
        </p:spPr>
      </p:pic>
      <p:pic>
        <p:nvPicPr>
          <p:cNvPr id="1026" name="Picture 2" descr="mage result for neural network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92"/>
          <a:stretch/>
        </p:blipFill>
        <p:spPr bwMode="auto">
          <a:xfrm>
            <a:off x="968300" y="1889876"/>
            <a:ext cx="1336268" cy="76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/>
          <p:cNvCxnSpPr>
            <a:stCxn id="33" idx="2"/>
            <a:endCxn id="25" idx="0"/>
          </p:cNvCxnSpPr>
          <p:nvPr/>
        </p:nvCxnSpPr>
        <p:spPr>
          <a:xfrm>
            <a:off x="1921452" y="1336363"/>
            <a:ext cx="1" cy="43575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4052046" y="365126"/>
            <a:ext cx="4463303" cy="1325563"/>
          </a:xfrm>
        </p:spPr>
        <p:txBody>
          <a:bodyPr/>
          <a:lstStyle/>
          <a:p>
            <a:pPr algn="ctr"/>
            <a:r>
              <a:rPr lang="en-US" dirty="0" smtClean="0"/>
              <a:t>SVD </a:t>
            </a:r>
            <a:r>
              <a:rPr lang="en-US" dirty="0"/>
              <a:t>architecture</a:t>
            </a:r>
            <a:br>
              <a:rPr lang="en-US" dirty="0"/>
            </a:br>
            <a:r>
              <a:rPr lang="en-US" dirty="0"/>
              <a:t> </a:t>
            </a:r>
            <a:r>
              <a:rPr lang="en-US" sz="3600" dirty="0" err="1" smtClean="0">
                <a:solidFill>
                  <a:schemeClr val="bg1">
                    <a:lumMod val="50000"/>
                  </a:schemeClr>
                </a:solidFill>
              </a:rPr>
              <a:t>SQL,Vis,DB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Content Placeholder 43"/>
          <p:cNvSpPr>
            <a:spLocks noGrp="1"/>
          </p:cNvSpPr>
          <p:nvPr>
            <p:ph idx="1"/>
          </p:nvPr>
        </p:nvSpPr>
        <p:spPr>
          <a:xfrm>
            <a:off x="4052046" y="1825625"/>
            <a:ext cx="4463303" cy="21846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 smtClean="0"/>
              <a:t>Client-side vis libraries very robust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Borrows data flow, event processing, incremental updates from databases.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Outputs scene graph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Great for small datasets</a:t>
            </a:r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49328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938" y="365126"/>
            <a:ext cx="5424412" cy="1325563"/>
          </a:xfrm>
        </p:spPr>
        <p:txBody>
          <a:bodyPr/>
          <a:lstStyle/>
          <a:p>
            <a:r>
              <a:rPr lang="en-US" dirty="0"/>
              <a:t>Data Visualization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5498" y="1825624"/>
            <a:ext cx="5939014" cy="47143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Want to express visualization, interaction, tasks, perception all together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Vis and interaction as queries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Apply relational ideas end-to-end</a:t>
            </a:r>
          </a:p>
          <a:p>
            <a:r>
              <a:rPr lang="en-US" dirty="0"/>
              <a:t>to interactions</a:t>
            </a:r>
          </a:p>
          <a:p>
            <a:r>
              <a:rPr lang="en-US" dirty="0"/>
              <a:t>to consistency</a:t>
            </a:r>
          </a:p>
          <a:p>
            <a:r>
              <a:rPr lang="en-US" dirty="0"/>
              <a:t>to design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81" y="570130"/>
            <a:ext cx="766233" cy="7662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2173" y="1772113"/>
            <a:ext cx="2435649" cy="463952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 Big “Query”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489997" y="1336363"/>
            <a:ext cx="1" cy="43575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01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0937" y="365126"/>
            <a:ext cx="5814071" cy="1325563"/>
          </a:xfrm>
        </p:spPr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5498" y="1825624"/>
            <a:ext cx="5939014" cy="4714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Overview of Relational Perspective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Optimizations within relational framework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Interactions as logical expressions</a:t>
            </a:r>
          </a:p>
          <a:p>
            <a:r>
              <a:rPr lang="en-US" dirty="0" smtClean="0"/>
              <a:t>Single-view interaction</a:t>
            </a:r>
          </a:p>
          <a:p>
            <a:r>
              <a:rPr lang="en-US" dirty="0" smtClean="0"/>
              <a:t>Multi-view interactions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81" y="570130"/>
            <a:ext cx="766233" cy="7662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2173" y="1772113"/>
            <a:ext cx="2435649" cy="463952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 Big “Query”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489997" y="1336363"/>
            <a:ext cx="1" cy="43575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47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Relational Perspective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5465" y="597373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692" y="3853415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marks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6768" y="2109550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pixels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26224" y="3835030"/>
            <a:ext cx="1731068" cy="436880"/>
            <a:chOff x="2461023" y="4094594"/>
            <a:chExt cx="1415432" cy="436880"/>
          </a:xfrm>
        </p:grpSpPr>
        <p:sp>
          <p:nvSpPr>
            <p:cNvPr id="8" name="Rectangle 7"/>
            <p:cNvSpPr/>
            <p:nvPr/>
          </p:nvSpPr>
          <p:spPr>
            <a:xfrm>
              <a:off x="2461023" y="4325420"/>
              <a:ext cx="206392" cy="206054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63283" y="4094594"/>
              <a:ext cx="206392" cy="436880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65543" y="4175874"/>
              <a:ext cx="206392" cy="355600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67803" y="4243096"/>
              <a:ext cx="206392" cy="288377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70063" y="4094594"/>
              <a:ext cx="206392" cy="436880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77" y="5850855"/>
            <a:ext cx="1728115" cy="64586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0"/>
            <a:endCxn id="10" idx="2"/>
          </p:cNvCxnSpPr>
          <p:nvPr/>
        </p:nvCxnSpPr>
        <p:spPr>
          <a:xfrm flipH="1" flipV="1">
            <a:off x="2191759" y="4271910"/>
            <a:ext cx="1476" cy="157894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18626" y="5973730"/>
            <a:ext cx="4698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flights(origin, year, delay,...)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18626" y="3853415"/>
            <a:ext cx="413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marks(type, x, w, h, color)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18626" y="2109550"/>
            <a:ext cx="272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pixels(x, y,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rgba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269870" y="2029651"/>
            <a:ext cx="1898312" cy="559909"/>
            <a:chOff x="1269870" y="2006010"/>
            <a:chExt cx="1898312" cy="559909"/>
          </a:xfrm>
        </p:grpSpPr>
        <p:grpSp>
          <p:nvGrpSpPr>
            <p:cNvPr id="26" name="Group 25"/>
            <p:cNvGrpSpPr/>
            <p:nvPr/>
          </p:nvGrpSpPr>
          <p:grpSpPr>
            <a:xfrm>
              <a:off x="1326224" y="2123557"/>
              <a:ext cx="1731068" cy="436880"/>
              <a:chOff x="2461023" y="4094594"/>
              <a:chExt cx="1415432" cy="436880"/>
            </a:xfrm>
            <a:solidFill>
              <a:schemeClr val="bg2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2461023" y="4325420"/>
                <a:ext cx="206392" cy="206054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76328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065543" y="4175874"/>
                <a:ext cx="206392" cy="35560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367803" y="4243096"/>
                <a:ext cx="206392" cy="288377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67006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>
              <a:off x="1270424" y="2565919"/>
              <a:ext cx="1897758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1269870" y="2006010"/>
              <a:ext cx="3602" cy="55990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-190414" y="2814244"/>
            <a:ext cx="2364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render marks (projection)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6" name="Straight Arrow Connector 35"/>
          <p:cNvCxnSpPr>
            <a:stCxn id="10" idx="0"/>
            <a:endCxn id="29" idx="2"/>
          </p:cNvCxnSpPr>
          <p:nvPr/>
        </p:nvCxnSpPr>
        <p:spPr>
          <a:xfrm flipV="1">
            <a:off x="2191759" y="2584078"/>
            <a:ext cx="0" cy="133223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04691" y="4586370"/>
            <a:ext cx="1669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analysis + transform queries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6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" grpId="0"/>
      <p:bldP spid="3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Relational Perspective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5465" y="597373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692" y="3853415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marks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6768" y="2109550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pixels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26224" y="3835030"/>
            <a:ext cx="1731068" cy="436880"/>
            <a:chOff x="2461023" y="4094594"/>
            <a:chExt cx="1415432" cy="436880"/>
          </a:xfrm>
        </p:grpSpPr>
        <p:sp>
          <p:nvSpPr>
            <p:cNvPr id="8" name="Rectangle 7"/>
            <p:cNvSpPr/>
            <p:nvPr/>
          </p:nvSpPr>
          <p:spPr>
            <a:xfrm>
              <a:off x="2461023" y="4325420"/>
              <a:ext cx="206392" cy="206054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63283" y="4094594"/>
              <a:ext cx="206392" cy="436880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65543" y="4175874"/>
              <a:ext cx="206392" cy="355600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67803" y="4243096"/>
              <a:ext cx="206392" cy="288377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70063" y="4094594"/>
              <a:ext cx="206392" cy="436880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77" y="5850855"/>
            <a:ext cx="1728115" cy="64586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0"/>
            <a:endCxn id="10" idx="2"/>
          </p:cNvCxnSpPr>
          <p:nvPr/>
        </p:nvCxnSpPr>
        <p:spPr>
          <a:xfrm flipH="1" flipV="1">
            <a:off x="2191759" y="4271910"/>
            <a:ext cx="1476" cy="157894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18626" y="597373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18626" y="385341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18626" y="210955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269870" y="2029651"/>
            <a:ext cx="1898312" cy="559909"/>
            <a:chOff x="1269870" y="2006010"/>
            <a:chExt cx="1898312" cy="559909"/>
          </a:xfrm>
        </p:grpSpPr>
        <p:grpSp>
          <p:nvGrpSpPr>
            <p:cNvPr id="26" name="Group 25"/>
            <p:cNvGrpSpPr/>
            <p:nvPr/>
          </p:nvGrpSpPr>
          <p:grpSpPr>
            <a:xfrm>
              <a:off x="1326224" y="2123557"/>
              <a:ext cx="1731068" cy="436880"/>
              <a:chOff x="2461023" y="4094594"/>
              <a:chExt cx="1415432" cy="436880"/>
            </a:xfrm>
            <a:solidFill>
              <a:schemeClr val="bg2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2461023" y="4325420"/>
                <a:ext cx="206392" cy="206054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76328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065543" y="4175874"/>
                <a:ext cx="206392" cy="35560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367803" y="4243096"/>
                <a:ext cx="206392" cy="288377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67006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>
              <a:off x="1270424" y="2565919"/>
              <a:ext cx="1897758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1269870" y="2006010"/>
              <a:ext cx="3602" cy="55990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972589" y="3021072"/>
            <a:ext cx="115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Query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6" name="Straight Arrow Connector 35"/>
          <p:cNvCxnSpPr>
            <a:stCxn id="10" idx="0"/>
            <a:endCxn id="29" idx="2"/>
          </p:cNvCxnSpPr>
          <p:nvPr/>
        </p:nvCxnSpPr>
        <p:spPr>
          <a:xfrm flipV="1">
            <a:off x="2191759" y="2584078"/>
            <a:ext cx="0" cy="133223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4815" y="4778551"/>
            <a:ext cx="1669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Query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Content Placeholder 2"/>
          <p:cNvSpPr>
            <a:spLocks noGrp="1"/>
          </p:cNvSpPr>
          <p:nvPr>
            <p:ph idx="1"/>
          </p:nvPr>
        </p:nvSpPr>
        <p:spPr>
          <a:xfrm>
            <a:off x="4803522" y="1623609"/>
            <a:ext cx="4180990" cy="5362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Logical model: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pipeline </a:t>
            </a:r>
            <a:r>
              <a:rPr lang="en-US" dirty="0" smtClean="0"/>
              <a:t>as a big query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input data, marks, pixels as tables.</a:t>
            </a:r>
          </a:p>
        </p:txBody>
      </p:sp>
    </p:spTree>
    <p:extLst>
      <p:ext uri="{BB962C8B-B14F-4D97-AF65-F5344CB8AC3E}">
        <p14:creationId xmlns:p14="http://schemas.microsoft.com/office/powerpoint/2010/main" val="138483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Relational Perspective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5465" y="597373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692" y="3853415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marks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6768" y="2109550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pixels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26224" y="3835030"/>
            <a:ext cx="1731068" cy="436880"/>
            <a:chOff x="2461023" y="4094594"/>
            <a:chExt cx="1415432" cy="436880"/>
          </a:xfrm>
        </p:grpSpPr>
        <p:sp>
          <p:nvSpPr>
            <p:cNvPr id="8" name="Rectangle 7"/>
            <p:cNvSpPr/>
            <p:nvPr/>
          </p:nvSpPr>
          <p:spPr>
            <a:xfrm>
              <a:off x="2461023" y="4325420"/>
              <a:ext cx="206392" cy="206054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63283" y="4094594"/>
              <a:ext cx="206392" cy="436880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65543" y="4175874"/>
              <a:ext cx="206392" cy="355600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67803" y="4243096"/>
              <a:ext cx="206392" cy="288377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70063" y="4094594"/>
              <a:ext cx="206392" cy="436880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77" y="5850855"/>
            <a:ext cx="1728115" cy="64586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0"/>
            <a:endCxn id="10" idx="2"/>
          </p:cNvCxnSpPr>
          <p:nvPr/>
        </p:nvCxnSpPr>
        <p:spPr>
          <a:xfrm flipH="1" flipV="1">
            <a:off x="2191759" y="4271910"/>
            <a:ext cx="1476" cy="157894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18626" y="597373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18626" y="385341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18626" y="210955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269870" y="2029651"/>
            <a:ext cx="1898312" cy="559909"/>
            <a:chOff x="1269870" y="2006010"/>
            <a:chExt cx="1898312" cy="559909"/>
          </a:xfrm>
        </p:grpSpPr>
        <p:grpSp>
          <p:nvGrpSpPr>
            <p:cNvPr id="26" name="Group 25"/>
            <p:cNvGrpSpPr/>
            <p:nvPr/>
          </p:nvGrpSpPr>
          <p:grpSpPr>
            <a:xfrm>
              <a:off x="1326224" y="2123557"/>
              <a:ext cx="1731068" cy="436880"/>
              <a:chOff x="2461023" y="4094594"/>
              <a:chExt cx="1415432" cy="436880"/>
            </a:xfrm>
            <a:solidFill>
              <a:schemeClr val="bg2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2461023" y="4325420"/>
                <a:ext cx="206392" cy="206054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76328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065543" y="4175874"/>
                <a:ext cx="206392" cy="35560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367803" y="4243096"/>
                <a:ext cx="206392" cy="288377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67006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>
              <a:off x="1270424" y="2565919"/>
              <a:ext cx="1897758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1269870" y="2006010"/>
              <a:ext cx="3602" cy="55990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972589" y="3021072"/>
            <a:ext cx="115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Query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6" name="Straight Arrow Connector 35"/>
          <p:cNvCxnSpPr>
            <a:stCxn id="10" idx="0"/>
            <a:endCxn id="29" idx="2"/>
          </p:cNvCxnSpPr>
          <p:nvPr/>
        </p:nvCxnSpPr>
        <p:spPr>
          <a:xfrm flipV="1">
            <a:off x="2191759" y="2584078"/>
            <a:ext cx="0" cy="133223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4815" y="4778551"/>
            <a:ext cx="1669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Query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286768" y="6403640"/>
            <a:ext cx="3949533" cy="369332"/>
            <a:chOff x="194268" y="4701628"/>
            <a:chExt cx="1684867" cy="369332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194268" y="4886294"/>
              <a:ext cx="1684867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74127" y="4701628"/>
              <a:ext cx="52515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86768" y="4580449"/>
            <a:ext cx="3949533" cy="369332"/>
            <a:chOff x="194268" y="4701628"/>
            <a:chExt cx="1684867" cy="369332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194268" y="4886294"/>
              <a:ext cx="1684867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774127" y="4701628"/>
              <a:ext cx="52515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86767" y="1625115"/>
            <a:ext cx="3949533" cy="369332"/>
            <a:chOff x="194268" y="4701628"/>
            <a:chExt cx="1684867" cy="369332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194268" y="4886294"/>
              <a:ext cx="1684867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774127" y="4701628"/>
              <a:ext cx="52515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836759" y="2461805"/>
            <a:ext cx="37198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Cutting the query plan using the network already expresses many app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architectures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68608" y="1599729"/>
            <a:ext cx="4384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Render on server </a:t>
            </a:r>
            <a:r>
              <a:rPr lang="en-US" sz="2400" dirty="0" smtClean="0"/>
              <a:t>&amp; send images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368608" y="4547718"/>
            <a:ext cx="3502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Ship query results </a:t>
            </a:r>
            <a:r>
              <a:rPr lang="en-US" sz="2400"/>
              <a:t>to </a:t>
            </a:r>
            <a:r>
              <a:rPr lang="en-US" sz="2400" smtClean="0"/>
              <a:t>client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4368608" y="6338620"/>
            <a:ext cx="2803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Ship dataset to </a:t>
            </a:r>
            <a:r>
              <a:rPr lang="en-US" sz="2400" smtClean="0"/>
              <a:t>client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4848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465" y="5973730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692" y="3853415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marks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6768" y="2109550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pixels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26224" y="3835030"/>
            <a:ext cx="1731068" cy="436880"/>
            <a:chOff x="2461023" y="4094594"/>
            <a:chExt cx="1415432" cy="436880"/>
          </a:xfrm>
        </p:grpSpPr>
        <p:sp>
          <p:nvSpPr>
            <p:cNvPr id="8" name="Rectangle 7"/>
            <p:cNvSpPr/>
            <p:nvPr/>
          </p:nvSpPr>
          <p:spPr>
            <a:xfrm>
              <a:off x="2461023" y="4325420"/>
              <a:ext cx="206392" cy="206054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63283" y="4094594"/>
              <a:ext cx="206392" cy="436880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65543" y="4175874"/>
              <a:ext cx="206392" cy="355600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67803" y="4243096"/>
              <a:ext cx="206392" cy="288377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70063" y="4094594"/>
              <a:ext cx="206392" cy="436880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77" y="5850855"/>
            <a:ext cx="1728115" cy="64586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0"/>
            <a:endCxn id="10" idx="2"/>
          </p:cNvCxnSpPr>
          <p:nvPr/>
        </p:nvCxnSpPr>
        <p:spPr>
          <a:xfrm flipH="1" flipV="1">
            <a:off x="2191759" y="4271910"/>
            <a:ext cx="1476" cy="157894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18626" y="597373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18626" y="385341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18626" y="2109550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269870" y="2029651"/>
            <a:ext cx="1898312" cy="559909"/>
            <a:chOff x="1269870" y="2006010"/>
            <a:chExt cx="1898312" cy="559909"/>
          </a:xfrm>
        </p:grpSpPr>
        <p:grpSp>
          <p:nvGrpSpPr>
            <p:cNvPr id="26" name="Group 25"/>
            <p:cNvGrpSpPr/>
            <p:nvPr/>
          </p:nvGrpSpPr>
          <p:grpSpPr>
            <a:xfrm>
              <a:off x="1326224" y="2123557"/>
              <a:ext cx="1731068" cy="436880"/>
              <a:chOff x="2461023" y="4094594"/>
              <a:chExt cx="1415432" cy="436880"/>
            </a:xfrm>
            <a:solidFill>
              <a:schemeClr val="bg2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2461023" y="4325420"/>
                <a:ext cx="206392" cy="206054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76328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065543" y="4175874"/>
                <a:ext cx="206392" cy="35560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367803" y="4243096"/>
                <a:ext cx="206392" cy="288377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67006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>
              <a:off x="1270424" y="2565919"/>
              <a:ext cx="1897758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1269870" y="2006010"/>
              <a:ext cx="3602" cy="55990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972589" y="3021072"/>
            <a:ext cx="115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Query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6" name="Straight Arrow Connector 35"/>
          <p:cNvCxnSpPr>
            <a:stCxn id="10" idx="0"/>
            <a:endCxn id="29" idx="2"/>
          </p:cNvCxnSpPr>
          <p:nvPr/>
        </p:nvCxnSpPr>
        <p:spPr>
          <a:xfrm flipV="1">
            <a:off x="2191759" y="2584078"/>
            <a:ext cx="0" cy="133223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4815" y="4778551"/>
            <a:ext cx="1669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Query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642" y="888635"/>
            <a:ext cx="766233" cy="766233"/>
          </a:xfrm>
          <a:prstGeom prst="rect">
            <a:avLst/>
          </a:prstGeom>
        </p:spPr>
      </p:pic>
      <p:sp>
        <p:nvSpPr>
          <p:cNvPr id="37" name="Rounded Rectangular Callout 36"/>
          <p:cNvSpPr/>
          <p:nvPr/>
        </p:nvSpPr>
        <p:spPr>
          <a:xfrm>
            <a:off x="2880796" y="200803"/>
            <a:ext cx="2385381" cy="1218456"/>
          </a:xfrm>
          <a:prstGeom prst="wedgeRoundRectCallout">
            <a:avLst>
              <a:gd name="adj1" fmla="val -61335"/>
              <a:gd name="adj2" fmla="val 28592"/>
              <a:gd name="adj3" fmla="val 16667"/>
            </a:avLst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Constraints:</a:t>
            </a:r>
          </a:p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Perceptual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CI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bounds </a:t>
            </a:r>
          </a:p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atency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2804875" y="2208386"/>
            <a:ext cx="2385381" cy="1218456"/>
          </a:xfrm>
          <a:prstGeom prst="wedgeRoundRectCallout">
            <a:avLst>
              <a:gd name="adj1" fmla="val -61335"/>
              <a:gd name="adj2" fmla="val 28592"/>
              <a:gd name="adj3" fmla="val 16667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Constraints:</a:t>
            </a:r>
          </a:p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Rendering (M4)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88713" y="4178386"/>
            <a:ext cx="3915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Several earlier push-down optimizations can now be expressed as constraints on the query output or intermediate results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2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Single View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Kyrix</a:t>
            </a:r>
            <a:r>
              <a:rPr lang="en-US" dirty="0" smtClean="0"/>
              <a:t> as an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74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1233957" y="1155120"/>
            <a:ext cx="2083093" cy="1855470"/>
          </a:xfrm>
          <a:prstGeom prst="rect">
            <a:avLst/>
          </a:prstGeom>
          <a:ln w="28575">
            <a:noFill/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l="30529" t="23291" r="27054" b="30106"/>
          <a:stretch/>
        </p:blipFill>
        <p:spPr>
          <a:xfrm>
            <a:off x="1869897" y="1561671"/>
            <a:ext cx="883578" cy="864699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177" y="5850855"/>
            <a:ext cx="1728115" cy="64586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0"/>
            <a:endCxn id="13" idx="2"/>
          </p:cNvCxnSpPr>
          <p:nvPr/>
        </p:nvCxnSpPr>
        <p:spPr>
          <a:xfrm flipH="1" flipV="1">
            <a:off x="2185526" y="4600278"/>
            <a:ext cx="7709" cy="125057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0"/>
          </p:cNvCxnSpPr>
          <p:nvPr/>
        </p:nvCxnSpPr>
        <p:spPr>
          <a:xfrm flipV="1">
            <a:off x="2185526" y="2584078"/>
            <a:ext cx="6233" cy="1092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95648" y="367694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en-US" sz="5400" baseline="-250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69897" y="1561672"/>
            <a:ext cx="883577" cy="864699"/>
          </a:xfrm>
          <a:prstGeom prst="rect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6972" y="1339214"/>
            <a:ext cx="29835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SELECT x, y,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img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FROM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NBA_icons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WHERE 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x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&gt;= ? AND 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x  &lt; ? AND</a:t>
            </a:r>
            <a:endParaRPr lang="en-US" sz="22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y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&gt;= ? AND 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y  &lt; ? </a:t>
            </a:r>
            <a:endParaRPr lang="en-US" sz="22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13641" y="3886738"/>
            <a:ext cx="48109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t its core,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Kyrix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can be expressed as parameterized filter queries! </a:t>
            </a:r>
          </a:p>
          <a:p>
            <a:endParaRPr lang="en-US" sz="28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Sufficient to infer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</a:rPr>
              <a:t>RTree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 indexes and caching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44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1233957" y="1155120"/>
            <a:ext cx="2083093" cy="1855470"/>
          </a:xfrm>
          <a:prstGeom prst="rect">
            <a:avLst/>
          </a:prstGeom>
          <a:ln w="28575">
            <a:noFill/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l="30529" t="23291" r="27054" b="30106"/>
          <a:stretch/>
        </p:blipFill>
        <p:spPr>
          <a:xfrm>
            <a:off x="1869897" y="1561671"/>
            <a:ext cx="883578" cy="864699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177" y="5850855"/>
            <a:ext cx="1728115" cy="64586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0"/>
            <a:endCxn id="13" idx="2"/>
          </p:cNvCxnSpPr>
          <p:nvPr/>
        </p:nvCxnSpPr>
        <p:spPr>
          <a:xfrm flipH="1" flipV="1">
            <a:off x="2185526" y="4600278"/>
            <a:ext cx="7709" cy="125057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0"/>
          </p:cNvCxnSpPr>
          <p:nvPr/>
        </p:nvCxnSpPr>
        <p:spPr>
          <a:xfrm flipV="1">
            <a:off x="2185526" y="2584078"/>
            <a:ext cx="6233" cy="1092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95648" y="367694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en-US" sz="5400" baseline="-250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69897" y="1561672"/>
            <a:ext cx="883577" cy="864699"/>
          </a:xfrm>
          <a:prstGeom prst="rect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" name="Straight Connector 4"/>
          <p:cNvCxnSpPr>
            <a:stCxn id="7" idx="1"/>
          </p:cNvCxnSpPr>
          <p:nvPr/>
        </p:nvCxnSpPr>
        <p:spPr>
          <a:xfrm flipH="1" flipV="1">
            <a:off x="2487575" y="4674742"/>
            <a:ext cx="921604" cy="14129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09179" y="5872250"/>
            <a:ext cx="4418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charset="0"/>
                <a:ea typeface="Arial" charset="0"/>
                <a:cs typeface="Arial" charset="0"/>
              </a:rPr>
              <a:t>viewport(minx, </a:t>
            </a:r>
            <a:r>
              <a:rPr lang="en-US" sz="2200" dirty="0" err="1">
                <a:latin typeface="Arial" charset="0"/>
                <a:ea typeface="Arial" charset="0"/>
                <a:cs typeface="Arial" charset="0"/>
              </a:rPr>
              <a:t>maxx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200" dirty="0" err="1">
                <a:latin typeface="Arial" charset="0"/>
                <a:ea typeface="Arial" charset="0"/>
                <a:cs typeface="Arial" charset="0"/>
              </a:rPr>
              <a:t>miny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200" dirty="0" err="1" smtClean="0">
                <a:latin typeface="Arial" charset="0"/>
                <a:ea typeface="Arial" charset="0"/>
                <a:cs typeface="Arial" charset="0"/>
              </a:rPr>
              <a:t>maxy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6972" y="1339214"/>
            <a:ext cx="55992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SELECT x, y,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img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FROM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NBA_icons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, viewport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vp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WHERE 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x &gt;=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vp.minx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AND </a:t>
            </a:r>
            <a:endParaRPr lang="en-US" sz="2200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x 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vp.maxx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AND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y &gt;=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vp.miny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AND </a:t>
            </a:r>
            <a:endParaRPr lang="en-US" sz="2200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y 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vp.maxy</a:t>
            </a:r>
            <a:endParaRPr lang="en-US" sz="2200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99440" y="6611779"/>
            <a:ext cx="35445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DIEL: Transparent Scaling for Interactive Visualization </a:t>
            </a:r>
            <a:r>
              <a:rPr lang="en-US" sz="1000" dirty="0" smtClean="0"/>
              <a:t> - </a:t>
            </a:r>
            <a:r>
              <a:rPr lang="en-US" sz="1000" dirty="0" err="1" smtClean="0"/>
              <a:t>Yifan</a:t>
            </a:r>
            <a:r>
              <a:rPr lang="en-US" sz="1000" dirty="0" smtClean="0"/>
              <a:t> Wu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4123267" y="6242015"/>
            <a:ext cx="3121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user interaction as data</a:t>
            </a:r>
            <a:endParaRPr lang="en-US" sz="22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13641" y="3772437"/>
            <a:ext cx="48109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We can remove the “?”s by “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relational-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izing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” the current viewport.  This gives us freedom to redefine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vp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as a view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98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1233957" y="1155120"/>
            <a:ext cx="2083093" cy="1855470"/>
          </a:xfrm>
          <a:prstGeom prst="rect">
            <a:avLst/>
          </a:prstGeom>
          <a:ln w="28575">
            <a:noFill/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l="30529" t="23291" r="27054" b="30106"/>
          <a:stretch/>
        </p:blipFill>
        <p:spPr>
          <a:xfrm>
            <a:off x="1869897" y="1561671"/>
            <a:ext cx="883578" cy="864699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177" y="5850855"/>
            <a:ext cx="1728115" cy="64586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0"/>
            <a:endCxn id="13" idx="2"/>
          </p:cNvCxnSpPr>
          <p:nvPr/>
        </p:nvCxnSpPr>
        <p:spPr>
          <a:xfrm flipH="1" flipV="1">
            <a:off x="2185526" y="4600278"/>
            <a:ext cx="7709" cy="125057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0"/>
          </p:cNvCxnSpPr>
          <p:nvPr/>
        </p:nvCxnSpPr>
        <p:spPr>
          <a:xfrm flipV="1">
            <a:off x="2185526" y="2584078"/>
            <a:ext cx="6233" cy="1092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95648" y="367694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en-US" sz="5400" baseline="-250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69897" y="1561672"/>
            <a:ext cx="883577" cy="864699"/>
          </a:xfrm>
          <a:prstGeom prst="rect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6972" y="1339214"/>
            <a:ext cx="55992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SELECT x, y,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img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FROM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NBA_icons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last_vp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vp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WHERE 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x &gt;=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vp.minx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AND </a:t>
            </a:r>
            <a:endParaRPr lang="en-US" sz="2200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x 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vp.maxx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AND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y &gt;=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vp.miny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AND </a:t>
            </a:r>
            <a:endParaRPr lang="en-US" sz="2200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y 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vp.maxy</a:t>
            </a:r>
            <a:endParaRPr lang="en-US" sz="2200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2487575" y="4674742"/>
            <a:ext cx="921604" cy="14129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09179" y="5872250"/>
            <a:ext cx="46328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viewport(minx, </a:t>
            </a:r>
            <a:r>
              <a:rPr lang="en-US" sz="2200" dirty="0" err="1" smtClean="0">
                <a:latin typeface="Arial" charset="0"/>
                <a:ea typeface="Arial" charset="0"/>
                <a:cs typeface="Arial" charset="0"/>
              </a:rPr>
              <a:t>maxx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200" dirty="0" err="1" smtClean="0">
                <a:latin typeface="Arial" charset="0"/>
                <a:ea typeface="Arial" charset="0"/>
                <a:cs typeface="Arial" charset="0"/>
              </a:rPr>
              <a:t>miny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200" dirty="0" err="1" smtClean="0">
                <a:latin typeface="Arial" charset="0"/>
                <a:ea typeface="Arial" charset="0"/>
                <a:cs typeface="Arial" charset="0"/>
              </a:rPr>
              <a:t>maxy</a:t>
            </a:r>
            <a:r>
              <a:rPr lang="en-US" sz="2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, t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26972" y="3707726"/>
            <a:ext cx="49666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last_vp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= SELECT * </a:t>
            </a:r>
          </a:p>
          <a:p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         FROM viewport</a:t>
            </a:r>
          </a:p>
          <a:p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ORDER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BY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tstamp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DESC</a:t>
            </a:r>
          </a:p>
          <a:p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        LIMIT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2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23267" y="6242015"/>
            <a:ext cx="3121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user interaction as data</a:t>
            </a:r>
            <a:endParaRPr lang="en-US" sz="22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99440" y="6611779"/>
            <a:ext cx="35445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DIEL: Transparent Scaling for Interactive Visualization </a:t>
            </a:r>
            <a:r>
              <a:rPr lang="en-US" sz="1000" dirty="0" smtClean="0"/>
              <a:t> - </a:t>
            </a:r>
            <a:r>
              <a:rPr lang="en-US" sz="1000" dirty="0" err="1" smtClean="0"/>
              <a:t>Yifan</a:t>
            </a:r>
            <a:r>
              <a:rPr lang="en-US" sz="1000" dirty="0" smtClean="0"/>
              <a:t> Wu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3834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00B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079019" y="4250006"/>
            <a:ext cx="1684867" cy="369332"/>
            <a:chOff x="194268" y="4701628"/>
            <a:chExt cx="1684867" cy="369332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94268" y="4886294"/>
              <a:ext cx="168486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31944" y="4701628"/>
              <a:ext cx="9925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335" y="570130"/>
            <a:ext cx="766233" cy="766233"/>
          </a:xfrm>
          <a:prstGeom prst="rect">
            <a:avLst/>
          </a:prstGeom>
        </p:spPr>
      </p:pic>
      <p:sp>
        <p:nvSpPr>
          <p:cNvPr id="36" name="Can 35"/>
          <p:cNvSpPr/>
          <p:nvPr/>
        </p:nvSpPr>
        <p:spPr>
          <a:xfrm>
            <a:off x="265987" y="5672409"/>
            <a:ext cx="3310932" cy="739232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Database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65987" y="4944668"/>
            <a:ext cx="3310932" cy="38061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App Server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9" name="Straight Arrow Connector 38"/>
          <p:cNvCxnSpPr>
            <a:stCxn id="33" idx="2"/>
          </p:cNvCxnSpPr>
          <p:nvPr/>
        </p:nvCxnSpPr>
        <p:spPr>
          <a:xfrm>
            <a:off x="1921452" y="1336363"/>
            <a:ext cx="1" cy="43575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4052046" y="365126"/>
            <a:ext cx="4463303" cy="1325563"/>
          </a:xfrm>
        </p:spPr>
        <p:txBody>
          <a:bodyPr/>
          <a:lstStyle/>
          <a:p>
            <a:pPr algn="ctr"/>
            <a:r>
              <a:rPr lang="en-US" dirty="0"/>
              <a:t>SVD architecture</a:t>
            </a:r>
            <a:br>
              <a:rPr lang="en-US" dirty="0"/>
            </a:br>
            <a:r>
              <a:rPr lang="en-US" dirty="0"/>
              <a:t> </a:t>
            </a:r>
            <a:r>
              <a:rPr lang="en-US" sz="3600" dirty="0" err="1">
                <a:solidFill>
                  <a:schemeClr val="bg1">
                    <a:lumMod val="50000"/>
                  </a:schemeClr>
                </a:solidFill>
              </a:rPr>
              <a:t>SQL,Vis,DB</a:t>
            </a:r>
            <a:endParaRPr lang="en-US" dirty="0"/>
          </a:p>
        </p:txBody>
      </p:sp>
      <p:sp>
        <p:nvSpPr>
          <p:cNvPr id="44" name="Content Placeholder 43"/>
          <p:cNvSpPr>
            <a:spLocks noGrp="1"/>
          </p:cNvSpPr>
          <p:nvPr>
            <p:ph idx="1"/>
          </p:nvPr>
        </p:nvSpPr>
        <p:spPr>
          <a:xfrm>
            <a:off x="4052046" y="1825624"/>
            <a:ext cx="4463303" cy="419635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Client-side vis libraries very robust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Borrows data flow, event processing, incremental updates from databases.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Outputs scene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graph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Great for small datasets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Bigger dataset?  Much messier!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Communication overheads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DBs slower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Queries slower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5987" y="1772113"/>
            <a:ext cx="3310932" cy="1342523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ECMAScript VM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2" y="2711337"/>
            <a:ext cx="329438" cy="32943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847" y="1919832"/>
            <a:ext cx="377388" cy="35706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0847" y="2382813"/>
            <a:ext cx="581242" cy="256584"/>
          </a:xfrm>
          <a:prstGeom prst="rect">
            <a:avLst/>
          </a:prstGeom>
        </p:spPr>
      </p:pic>
      <p:pic>
        <p:nvPicPr>
          <p:cNvPr id="23" name="Picture 2" descr="mage result for neural network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92"/>
          <a:stretch/>
        </p:blipFill>
        <p:spPr bwMode="auto">
          <a:xfrm>
            <a:off x="968300" y="1889876"/>
            <a:ext cx="1336268" cy="76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3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1233957" y="1155120"/>
            <a:ext cx="2083093" cy="1855470"/>
          </a:xfrm>
          <a:prstGeom prst="rect">
            <a:avLst/>
          </a:prstGeom>
          <a:ln w="28575">
            <a:noFill/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l="30529" t="23291" r="27054" b="30106"/>
          <a:stretch/>
        </p:blipFill>
        <p:spPr>
          <a:xfrm>
            <a:off x="1869897" y="1561671"/>
            <a:ext cx="883578" cy="864699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177" y="5850855"/>
            <a:ext cx="1728115" cy="64586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0"/>
            <a:endCxn id="13" idx="2"/>
          </p:cNvCxnSpPr>
          <p:nvPr/>
        </p:nvCxnSpPr>
        <p:spPr>
          <a:xfrm flipH="1" flipV="1">
            <a:off x="2185526" y="4600278"/>
            <a:ext cx="7709" cy="125057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0"/>
          </p:cNvCxnSpPr>
          <p:nvPr/>
        </p:nvCxnSpPr>
        <p:spPr>
          <a:xfrm flipV="1">
            <a:off x="2185526" y="2584078"/>
            <a:ext cx="6233" cy="1092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95648" y="367694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en-US" sz="5400" baseline="-250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69897" y="1561672"/>
            <a:ext cx="883577" cy="864699"/>
          </a:xfrm>
          <a:prstGeom prst="rect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6972" y="1339214"/>
            <a:ext cx="55992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SELECT x, y,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img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FROM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NBA_icons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last_vp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vp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WHERE 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x &gt;=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vp.minx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AND </a:t>
            </a:r>
            <a:endParaRPr lang="en-US" sz="2200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x 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vp.maxx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AND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y &gt;=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vp.miny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AND </a:t>
            </a:r>
            <a:endParaRPr lang="en-US" sz="2200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y 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vp.maxy</a:t>
            </a:r>
            <a:endParaRPr lang="en-US" sz="2200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2487575" y="4674742"/>
            <a:ext cx="921604" cy="141295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09179" y="5872250"/>
            <a:ext cx="46328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charset="0"/>
                <a:ea typeface="Arial" charset="0"/>
                <a:cs typeface="Arial" charset="0"/>
              </a:rPr>
              <a:t>viewport(minx, </a:t>
            </a:r>
            <a:r>
              <a:rPr lang="en-US" sz="2200" dirty="0" err="1">
                <a:latin typeface="Arial" charset="0"/>
                <a:ea typeface="Arial" charset="0"/>
                <a:cs typeface="Arial" charset="0"/>
              </a:rPr>
              <a:t>maxx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200" dirty="0" err="1">
                <a:latin typeface="Arial" charset="0"/>
                <a:ea typeface="Arial" charset="0"/>
                <a:cs typeface="Arial" charset="0"/>
              </a:rPr>
              <a:t>miny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200" dirty="0" err="1">
                <a:latin typeface="Arial" charset="0"/>
                <a:ea typeface="Arial" charset="0"/>
                <a:cs typeface="Arial" charset="0"/>
              </a:rPr>
              <a:t>maxy</a:t>
            </a:r>
            <a:r>
              <a:rPr lang="en-US" sz="2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, t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26972" y="3707726"/>
            <a:ext cx="49666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last_vp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= SELECT * </a:t>
            </a:r>
          </a:p>
          <a:p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         FROM viewport</a:t>
            </a:r>
          </a:p>
          <a:p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ORDER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BY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tstamp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DESC</a:t>
            </a:r>
          </a:p>
          <a:p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        LIMIT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2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23267" y="6242015"/>
            <a:ext cx="3121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user interaction as data</a:t>
            </a:r>
            <a:endParaRPr lang="en-US" sz="22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99440" y="6611779"/>
            <a:ext cx="35445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DIEL: Transparent Scaling for Interactive Visualization </a:t>
            </a:r>
            <a:r>
              <a:rPr lang="en-US" sz="1000" dirty="0" smtClean="0"/>
              <a:t> - </a:t>
            </a:r>
            <a:r>
              <a:rPr lang="en-US" sz="1000" dirty="0" err="1" smtClean="0"/>
              <a:t>Yifan</a:t>
            </a:r>
            <a:r>
              <a:rPr lang="en-US" sz="1000" dirty="0" smtClean="0"/>
              <a:t> Wu</a:t>
            </a:r>
            <a:endParaRPr lang="en-US" sz="1000" dirty="0"/>
          </a:p>
        </p:txBody>
      </p:sp>
      <p:sp>
        <p:nvSpPr>
          <p:cNvPr id="21" name="Rectangle 20"/>
          <p:cNvSpPr/>
          <p:nvPr/>
        </p:nvSpPr>
        <p:spPr>
          <a:xfrm>
            <a:off x="275037" y="2197769"/>
            <a:ext cx="8593926" cy="3054719"/>
          </a:xfrm>
          <a:prstGeom prst="rect">
            <a:avLst/>
          </a:prstGeom>
          <a:solidFill>
            <a:srgbClr val="FFFBEB"/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Manipulating viewport view definition </a:t>
            </a:r>
          </a:p>
          <a:p>
            <a:pPr algn="ctr"/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enables historical replay, undo, ...</a:t>
            </a:r>
          </a:p>
          <a:p>
            <a:pPr algn="ctr"/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for free!</a:t>
            </a:r>
          </a:p>
        </p:txBody>
      </p:sp>
    </p:spTree>
    <p:extLst>
      <p:ext uri="{BB962C8B-B14F-4D97-AF65-F5344CB8AC3E}">
        <p14:creationId xmlns:p14="http://schemas.microsoft.com/office/powerpoint/2010/main" val="8917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99440" y="6611779"/>
            <a:ext cx="35445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DIEL: Transparent Scaling for Interactive Visualization </a:t>
            </a:r>
            <a:r>
              <a:rPr lang="en-US" sz="1000" dirty="0" smtClean="0"/>
              <a:t> - </a:t>
            </a:r>
            <a:r>
              <a:rPr lang="en-US" sz="1000" dirty="0" err="1" smtClean="0"/>
              <a:t>Yifan</a:t>
            </a:r>
            <a:r>
              <a:rPr lang="en-US" sz="1000" dirty="0" smtClean="0"/>
              <a:t> Wu</a:t>
            </a:r>
            <a:endParaRPr lang="en-US" sz="10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Benefit of </a:t>
            </a:r>
            <a:r>
              <a:rPr lang="en-US" dirty="0" err="1" smtClean="0"/>
              <a:t>Relationalizing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4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71" y="1161241"/>
            <a:ext cx="5006620" cy="31291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99440" y="6611779"/>
            <a:ext cx="35445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DIEL: Transparent Scaling for Interactive Visualization </a:t>
            </a:r>
            <a:r>
              <a:rPr lang="en-US" sz="1000" dirty="0" smtClean="0"/>
              <a:t> - </a:t>
            </a:r>
            <a:r>
              <a:rPr lang="en-US" sz="1000" dirty="0" err="1" smtClean="0"/>
              <a:t>Yifan</a:t>
            </a:r>
            <a:r>
              <a:rPr lang="en-US" sz="1000" dirty="0" smtClean="0"/>
              <a:t> Wu</a:t>
            </a:r>
            <a:endParaRPr lang="en-US" sz="10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356263" y="4290378"/>
            <a:ext cx="509154" cy="249488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 flipH="1">
            <a:off x="5065571" y="4290378"/>
            <a:ext cx="509154" cy="249488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0555" y="5216236"/>
            <a:ext cx="20989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mtClean="0">
                <a:latin typeface="Arial" charset="0"/>
                <a:ea typeface="Arial" charset="0"/>
                <a:cs typeface="Arial" charset="0"/>
              </a:rPr>
              <a:t>But what if requests take time?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4759594">
            <a:off x="3138056" y="5029200"/>
            <a:ext cx="12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mtClean="0">
                <a:latin typeface="Arial" charset="0"/>
                <a:ea typeface="Arial" charset="0"/>
                <a:cs typeface="Arial" charset="0"/>
              </a:rPr>
              <a:t>Request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6877405">
            <a:off x="4404285" y="5140607"/>
            <a:ext cx="14558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mtClean="0">
                <a:latin typeface="Arial" charset="0"/>
                <a:ea typeface="Arial" charset="0"/>
                <a:cs typeface="Arial" charset="0"/>
              </a:rPr>
              <a:t>Response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3293" y="102666"/>
            <a:ext cx="741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This slide contains animation.  See </a:t>
            </a:r>
            <a:r>
              <a:rPr lang="en-US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powerpoint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slides to see animation </a:t>
            </a:r>
            <a:endParaRPr 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27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22382" y="6310312"/>
            <a:ext cx="2133600" cy="365125"/>
          </a:xfrm>
          <a:prstGeom prst="rect">
            <a:avLst/>
          </a:prstGeom>
        </p:spPr>
        <p:txBody>
          <a:bodyPr/>
          <a:lstStyle/>
          <a:p>
            <a:fld id="{BBE0F2F9-460D-DE4A-92AC-DC80E480BEFD}" type="slidenum">
              <a:rPr lang="en-US" smtClean="0"/>
              <a:t>83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22382" y="3638627"/>
            <a:ext cx="5006314" cy="2312995"/>
            <a:chOff x="1290577" y="3726158"/>
            <a:chExt cx="6562846" cy="303213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577" y="3726158"/>
              <a:ext cx="6562846" cy="256614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375758" y="6296630"/>
              <a:ext cx="33810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>
                <a:buNone/>
              </a:pPr>
              <a:r>
                <a:rPr lang="en-US" sz="2400" dirty="0" smtClean="0">
                  <a:latin typeface="Gill Sans"/>
                  <a:cs typeface="Gill Sans"/>
                </a:rPr>
                <a:t>Historical Small Multiples</a:t>
              </a:r>
              <a:endParaRPr lang="en-US" sz="2400" dirty="0">
                <a:latin typeface="Gill Sans"/>
                <a:cs typeface="Gill San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99358" y="623511"/>
            <a:ext cx="3352800" cy="2549201"/>
            <a:chOff x="4500623" y="571500"/>
            <a:chExt cx="3352800" cy="254920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623" y="571500"/>
              <a:ext cx="3352800" cy="20955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544273" y="2659036"/>
              <a:ext cx="11737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>
                <a:buNone/>
              </a:pPr>
              <a:r>
                <a:rPr lang="en-US" sz="2400" dirty="0" smtClean="0">
                  <a:latin typeface="Gill Sans"/>
                  <a:cs typeface="Gill Sans"/>
                </a:rPr>
                <a:t>No CC</a:t>
              </a:r>
              <a:endParaRPr lang="en-US" sz="2400" dirty="0">
                <a:latin typeface="Gill Sans"/>
                <a:cs typeface="Gill San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100980" y="623511"/>
            <a:ext cx="3334525" cy="2543489"/>
            <a:chOff x="5100980" y="623511"/>
            <a:chExt cx="3334525" cy="254348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980" y="623511"/>
              <a:ext cx="3334525" cy="208407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867899" y="2705335"/>
              <a:ext cx="1800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>
                <a:buNone/>
              </a:pPr>
              <a:r>
                <a:rPr lang="en-US" sz="2400" dirty="0" smtClean="0">
                  <a:latin typeface="Gill Sans"/>
                  <a:cs typeface="Gill Sans"/>
                </a:rPr>
                <a:t>Serial Order</a:t>
              </a:r>
              <a:endParaRPr lang="en-US" sz="2400" dirty="0">
                <a:latin typeface="Gill Sans"/>
                <a:cs typeface="Gill Sans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99440" y="6611779"/>
            <a:ext cx="35445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DIEL: Transparent Scaling for Interactive Visualization </a:t>
            </a:r>
            <a:r>
              <a:rPr lang="en-US" sz="1000" dirty="0" smtClean="0"/>
              <a:t> - </a:t>
            </a:r>
            <a:r>
              <a:rPr lang="en-US" sz="1000" dirty="0" err="1" smtClean="0"/>
              <a:t>Yifan</a:t>
            </a:r>
            <a:r>
              <a:rPr lang="en-US" sz="1000" dirty="0" smtClean="0"/>
              <a:t> Wu</a:t>
            </a:r>
            <a:endParaRPr lang="en-US" sz="1000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22141" y="4066138"/>
            <a:ext cx="30133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All of these are sensible choices for a designer when dealing with latencies.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3293" y="102666"/>
            <a:ext cx="741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This slide contains animation.  See </a:t>
            </a:r>
            <a:r>
              <a:rPr lang="en-US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powerpoint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slides to see animation </a:t>
            </a:r>
            <a:endParaRPr 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15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22382" y="6310312"/>
            <a:ext cx="2133600" cy="365125"/>
          </a:xfrm>
          <a:prstGeom prst="rect">
            <a:avLst/>
          </a:prstGeom>
        </p:spPr>
        <p:txBody>
          <a:bodyPr/>
          <a:lstStyle/>
          <a:p>
            <a:fld id="{BBE0F2F9-460D-DE4A-92AC-DC80E480BEFD}" type="slidenum">
              <a:rPr lang="en-US" smtClean="0"/>
              <a:t>84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22382" y="3638627"/>
            <a:ext cx="5006314" cy="2312995"/>
            <a:chOff x="1290577" y="3726158"/>
            <a:chExt cx="6562846" cy="303213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577" y="3726158"/>
              <a:ext cx="6562846" cy="256614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375758" y="6296630"/>
              <a:ext cx="33810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>
                <a:buNone/>
              </a:pPr>
              <a:r>
                <a:rPr lang="en-US" sz="2400" dirty="0" smtClean="0">
                  <a:latin typeface="Gill Sans"/>
                  <a:cs typeface="Gill Sans"/>
                </a:rPr>
                <a:t>Historical Small Multiples</a:t>
              </a:r>
              <a:endParaRPr lang="en-US" sz="2400" dirty="0">
                <a:latin typeface="Gill Sans"/>
                <a:cs typeface="Gill San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99358" y="623511"/>
            <a:ext cx="3352800" cy="2549201"/>
            <a:chOff x="4500623" y="571500"/>
            <a:chExt cx="3352800" cy="254920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623" y="571500"/>
              <a:ext cx="3352800" cy="20955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544273" y="2659036"/>
              <a:ext cx="11737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>
                <a:buNone/>
              </a:pPr>
              <a:r>
                <a:rPr lang="en-US" sz="2400" dirty="0" smtClean="0">
                  <a:latin typeface="Gill Sans"/>
                  <a:cs typeface="Gill Sans"/>
                </a:rPr>
                <a:t>No CC</a:t>
              </a:r>
              <a:endParaRPr lang="en-US" sz="2400" dirty="0">
                <a:latin typeface="Gill Sans"/>
                <a:cs typeface="Gill San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100980" y="623511"/>
            <a:ext cx="3334525" cy="2543489"/>
            <a:chOff x="5100980" y="623511"/>
            <a:chExt cx="3334525" cy="254348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980" y="623511"/>
              <a:ext cx="3334525" cy="208407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867899" y="2705335"/>
              <a:ext cx="1800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>
                <a:buNone/>
              </a:pPr>
              <a:r>
                <a:rPr lang="en-US" sz="2400" dirty="0" smtClean="0">
                  <a:latin typeface="Gill Sans"/>
                  <a:cs typeface="Gill Sans"/>
                </a:rPr>
                <a:t>Serial Order</a:t>
              </a:r>
              <a:endParaRPr lang="en-US" sz="2400" dirty="0">
                <a:latin typeface="Gill Sans"/>
                <a:cs typeface="Gill Sans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99440" y="6611779"/>
            <a:ext cx="35445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DIEL: Transparent Scaling for Interactive Visualization </a:t>
            </a:r>
            <a:r>
              <a:rPr lang="en-US" sz="1000" dirty="0" smtClean="0"/>
              <a:t> - </a:t>
            </a:r>
            <a:r>
              <a:rPr lang="en-US" sz="1000" dirty="0" err="1" smtClean="0"/>
              <a:t>Yifan</a:t>
            </a:r>
            <a:r>
              <a:rPr lang="en-US" sz="1000" dirty="0" smtClean="0"/>
              <a:t> Wu</a:t>
            </a:r>
            <a:endParaRPr lang="en-US" sz="1000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22141" y="4066138"/>
            <a:ext cx="30133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All of these are sensible choices for a designer when dealing with latencies.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5037" y="1901640"/>
            <a:ext cx="8593926" cy="3054719"/>
          </a:xfrm>
          <a:prstGeom prst="rect">
            <a:avLst/>
          </a:prstGeom>
          <a:solidFill>
            <a:srgbClr val="FFFBEB"/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Picking concurrency control </a:t>
            </a:r>
          </a:p>
          <a:p>
            <a:pPr algn="ctr"/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for interaction design is simple by</a:t>
            </a:r>
          </a:p>
          <a:p>
            <a:pPr algn="ctr"/>
            <a:r>
              <a:rPr lang="en-US" sz="3200" dirty="0" err="1" smtClean="0">
                <a:latin typeface="Arial" charset="0"/>
                <a:ea typeface="Arial" charset="0"/>
                <a:cs typeface="Arial" charset="0"/>
              </a:rPr>
              <a:t>relationalizing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user inputs &amp; responses</a:t>
            </a:r>
          </a:p>
        </p:txBody>
      </p:sp>
    </p:spTree>
    <p:extLst>
      <p:ext uri="{BB962C8B-B14F-4D97-AF65-F5344CB8AC3E}">
        <p14:creationId xmlns:p14="http://schemas.microsoft.com/office/powerpoint/2010/main" val="68686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77" y="5850855"/>
            <a:ext cx="1728115" cy="64586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0"/>
            <a:endCxn id="13" idx="2"/>
          </p:cNvCxnSpPr>
          <p:nvPr/>
        </p:nvCxnSpPr>
        <p:spPr>
          <a:xfrm flipH="1" flipV="1">
            <a:off x="2185526" y="4600278"/>
            <a:ext cx="7709" cy="125057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1269870" y="2029651"/>
            <a:ext cx="1898312" cy="559909"/>
            <a:chOff x="1269870" y="2006010"/>
            <a:chExt cx="1898312" cy="559909"/>
          </a:xfrm>
        </p:grpSpPr>
        <p:grpSp>
          <p:nvGrpSpPr>
            <p:cNvPr id="26" name="Group 25"/>
            <p:cNvGrpSpPr/>
            <p:nvPr/>
          </p:nvGrpSpPr>
          <p:grpSpPr>
            <a:xfrm>
              <a:off x="1326224" y="2123557"/>
              <a:ext cx="1731068" cy="436880"/>
              <a:chOff x="2461023" y="4094594"/>
              <a:chExt cx="1415432" cy="436880"/>
            </a:xfrm>
            <a:solidFill>
              <a:schemeClr val="bg2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2461023" y="4325420"/>
                <a:ext cx="206392" cy="206054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76328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065543" y="4175874"/>
                <a:ext cx="206392" cy="35560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367803" y="4243096"/>
                <a:ext cx="206392" cy="288377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67006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>
              <a:off x="1270424" y="2565919"/>
              <a:ext cx="1897758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1269870" y="2006010"/>
              <a:ext cx="3602" cy="55990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>
            <a:stCxn id="13" idx="0"/>
            <a:endCxn id="29" idx="2"/>
          </p:cNvCxnSpPr>
          <p:nvPr/>
        </p:nvCxnSpPr>
        <p:spPr>
          <a:xfrm flipV="1">
            <a:off x="2185526" y="2584078"/>
            <a:ext cx="6233" cy="1092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95648" y="367694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en-US" sz="5400" baseline="-250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31751" y="367694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en-US" sz="5400" baseline="-25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1" name="Straight Arrow Connector 50"/>
          <p:cNvCxnSpPr>
            <a:stCxn id="50" idx="0"/>
            <a:endCxn id="47" idx="2"/>
          </p:cNvCxnSpPr>
          <p:nvPr/>
        </p:nvCxnSpPr>
        <p:spPr>
          <a:xfrm flipH="1" flipV="1">
            <a:off x="4316133" y="2584077"/>
            <a:ext cx="5496" cy="109287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0"/>
            <a:endCxn id="50" idx="2"/>
          </p:cNvCxnSpPr>
          <p:nvPr/>
        </p:nvCxnSpPr>
        <p:spPr>
          <a:xfrm flipV="1">
            <a:off x="2193235" y="4600278"/>
            <a:ext cx="2128394" cy="125057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067026" y="2233960"/>
            <a:ext cx="252417" cy="355600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2" name="Rectangle 41"/>
          <p:cNvSpPr/>
          <p:nvPr/>
        </p:nvSpPr>
        <p:spPr>
          <a:xfrm>
            <a:off x="2436689" y="2301182"/>
            <a:ext cx="252417" cy="288377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35" name="Right Arrow 34"/>
          <p:cNvSpPr/>
          <p:nvPr/>
        </p:nvSpPr>
        <p:spPr>
          <a:xfrm rot="13994300">
            <a:off x="2682807" y="2485841"/>
            <a:ext cx="542043" cy="337598"/>
          </a:xfrm>
          <a:prstGeom prst="rightArrow">
            <a:avLst>
              <a:gd name="adj1" fmla="val 37929"/>
              <a:gd name="adj2" fmla="val 114237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12798" y="1878079"/>
            <a:ext cx="773826" cy="548292"/>
          </a:xfrm>
          <a:prstGeom prst="rect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91728" y="2481050"/>
            <a:ext cx="1865564" cy="3889270"/>
            <a:chOff x="1191728" y="2481050"/>
            <a:chExt cx="1865564" cy="3889270"/>
          </a:xfrm>
        </p:grpSpPr>
        <p:sp>
          <p:nvSpPr>
            <p:cNvPr id="53" name="Rectangle 52"/>
            <p:cNvSpPr/>
            <p:nvPr/>
          </p:nvSpPr>
          <p:spPr>
            <a:xfrm>
              <a:off x="1191728" y="6023359"/>
              <a:ext cx="1865564" cy="346961"/>
            </a:xfrm>
            <a:prstGeom prst="rect">
              <a:avLst/>
            </a:prstGeom>
            <a:ln w="28575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5" name="Curved Connector 54"/>
            <p:cNvCxnSpPr/>
            <p:nvPr/>
          </p:nvCxnSpPr>
          <p:spPr>
            <a:xfrm rot="10800000" flipV="1">
              <a:off x="1191728" y="2481050"/>
              <a:ext cx="134496" cy="3715789"/>
            </a:xfrm>
            <a:prstGeom prst="curvedConnector3">
              <a:avLst>
                <a:gd name="adj1" fmla="val 553248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5531592" y="1694038"/>
            <a:ext cx="31390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Q2 = SELECT x, f(y)</a:t>
            </a:r>
          </a:p>
          <a:p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GROUP BY x </a:t>
            </a:r>
            <a:endParaRPr lang="en-US" sz="2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298075" y="6616931"/>
            <a:ext cx="3845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charset="0"/>
                <a:ea typeface="Arial" charset="0"/>
                <a:cs typeface="Arial" charset="0"/>
              </a:rPr>
              <a:t>Smoke: Fine-grained Lineage at Interactive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Speeds</a:t>
            </a:r>
            <a:r>
              <a:rPr lang="en-US" sz="1000" smtClean="0">
                <a:latin typeface="Arial" charset="0"/>
                <a:ea typeface="Arial" charset="0"/>
                <a:cs typeface="Arial" charset="0"/>
              </a:rPr>
              <a:t>. 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Psallidas19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3387888" y="2026909"/>
            <a:ext cx="1898312" cy="559909"/>
            <a:chOff x="1269870" y="2006010"/>
            <a:chExt cx="1898312" cy="559909"/>
          </a:xfrm>
        </p:grpSpPr>
        <p:grpSp>
          <p:nvGrpSpPr>
            <p:cNvPr id="74" name="Group 73"/>
            <p:cNvGrpSpPr/>
            <p:nvPr/>
          </p:nvGrpSpPr>
          <p:grpSpPr>
            <a:xfrm>
              <a:off x="1326224" y="2123557"/>
              <a:ext cx="1731068" cy="436880"/>
              <a:chOff x="2461023" y="4094594"/>
              <a:chExt cx="1415432" cy="436880"/>
            </a:xfrm>
            <a:solidFill>
              <a:schemeClr val="bg2"/>
            </a:solidFill>
          </p:grpSpPr>
          <p:sp>
            <p:nvSpPr>
              <p:cNvPr id="77" name="Rectangle 76"/>
              <p:cNvSpPr/>
              <p:nvPr/>
            </p:nvSpPr>
            <p:spPr>
              <a:xfrm>
                <a:off x="246102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763283" y="4197994"/>
                <a:ext cx="206392" cy="3334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65543" y="4373766"/>
                <a:ext cx="206392" cy="157707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367803" y="4325420"/>
                <a:ext cx="206392" cy="206053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3670063" y="4438518"/>
                <a:ext cx="206392" cy="92956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75" name="Straight Arrow Connector 74"/>
            <p:cNvCxnSpPr/>
            <p:nvPr/>
          </p:nvCxnSpPr>
          <p:spPr>
            <a:xfrm>
              <a:off x="1270424" y="2565919"/>
              <a:ext cx="1897758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1269870" y="2006010"/>
              <a:ext cx="3602" cy="55990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Example: Multi-view Interactions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531592" y="3722922"/>
            <a:ext cx="30616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User selects bars in Q1’s chart...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93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77" y="5850855"/>
            <a:ext cx="1728115" cy="64586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0"/>
            <a:endCxn id="13" idx="2"/>
          </p:cNvCxnSpPr>
          <p:nvPr/>
        </p:nvCxnSpPr>
        <p:spPr>
          <a:xfrm flipH="1" flipV="1">
            <a:off x="2185526" y="4600278"/>
            <a:ext cx="7709" cy="125057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1269870" y="2029651"/>
            <a:ext cx="1898312" cy="559909"/>
            <a:chOff x="1269870" y="2006010"/>
            <a:chExt cx="1898312" cy="559909"/>
          </a:xfrm>
        </p:grpSpPr>
        <p:grpSp>
          <p:nvGrpSpPr>
            <p:cNvPr id="26" name="Group 25"/>
            <p:cNvGrpSpPr/>
            <p:nvPr/>
          </p:nvGrpSpPr>
          <p:grpSpPr>
            <a:xfrm>
              <a:off x="1326224" y="2123557"/>
              <a:ext cx="1731068" cy="436880"/>
              <a:chOff x="2461023" y="4094594"/>
              <a:chExt cx="1415432" cy="436880"/>
            </a:xfrm>
            <a:solidFill>
              <a:schemeClr val="bg2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2461023" y="4325420"/>
                <a:ext cx="206392" cy="206054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76328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065543" y="4175874"/>
                <a:ext cx="206392" cy="35560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367803" y="4243096"/>
                <a:ext cx="206392" cy="288377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67006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>
              <a:off x="1270424" y="2565919"/>
              <a:ext cx="1897758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1269870" y="2006010"/>
              <a:ext cx="3602" cy="55990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>
            <a:stCxn id="13" idx="0"/>
            <a:endCxn id="29" idx="2"/>
          </p:cNvCxnSpPr>
          <p:nvPr/>
        </p:nvCxnSpPr>
        <p:spPr>
          <a:xfrm flipV="1">
            <a:off x="2185526" y="2584078"/>
            <a:ext cx="6233" cy="1092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95648" y="367694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en-US" sz="5400" baseline="-250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31751" y="367694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en-US" sz="5400" baseline="-25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1" name="Straight Arrow Connector 50"/>
          <p:cNvCxnSpPr>
            <a:stCxn id="50" idx="0"/>
          </p:cNvCxnSpPr>
          <p:nvPr/>
        </p:nvCxnSpPr>
        <p:spPr>
          <a:xfrm flipH="1" flipV="1">
            <a:off x="4316133" y="2584077"/>
            <a:ext cx="5496" cy="109287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0"/>
            <a:endCxn id="50" idx="2"/>
          </p:cNvCxnSpPr>
          <p:nvPr/>
        </p:nvCxnSpPr>
        <p:spPr>
          <a:xfrm flipV="1">
            <a:off x="2193235" y="4600278"/>
            <a:ext cx="2128394" cy="125057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067026" y="2233960"/>
            <a:ext cx="252417" cy="355600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2" name="Rectangle 41"/>
          <p:cNvSpPr/>
          <p:nvPr/>
        </p:nvSpPr>
        <p:spPr>
          <a:xfrm>
            <a:off x="2436689" y="2301182"/>
            <a:ext cx="252417" cy="288377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35" name="Right Arrow 34"/>
          <p:cNvSpPr/>
          <p:nvPr/>
        </p:nvSpPr>
        <p:spPr>
          <a:xfrm rot="13994300">
            <a:off x="2682807" y="2485841"/>
            <a:ext cx="542043" cy="337598"/>
          </a:xfrm>
          <a:prstGeom prst="rightArrow">
            <a:avLst>
              <a:gd name="adj1" fmla="val 37929"/>
              <a:gd name="adj2" fmla="val 114237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12798" y="1878079"/>
            <a:ext cx="773826" cy="548292"/>
          </a:xfrm>
          <a:prstGeom prst="rect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1728" y="6023359"/>
            <a:ext cx="1865564" cy="346961"/>
          </a:xfrm>
          <a:prstGeom prst="rect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5" name="Curved Connector 54"/>
          <p:cNvCxnSpPr/>
          <p:nvPr/>
        </p:nvCxnSpPr>
        <p:spPr>
          <a:xfrm rot="10800000" flipV="1">
            <a:off x="1191728" y="2481050"/>
            <a:ext cx="134496" cy="3715789"/>
          </a:xfrm>
          <a:prstGeom prst="curvedConnector3">
            <a:avLst>
              <a:gd name="adj1" fmla="val 55324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298075" y="6616931"/>
            <a:ext cx="3845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charset="0"/>
                <a:ea typeface="Arial" charset="0"/>
                <a:cs typeface="Arial" charset="0"/>
              </a:rPr>
              <a:t>Smoke: Fine-grained Lineage at Interactive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Speeds</a:t>
            </a:r>
            <a:r>
              <a:rPr lang="en-US" sz="1000" smtClean="0">
                <a:latin typeface="Arial" charset="0"/>
                <a:ea typeface="Arial" charset="0"/>
                <a:cs typeface="Arial" charset="0"/>
              </a:rPr>
              <a:t>. 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Psallidas19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3387888" y="2026909"/>
            <a:ext cx="1898312" cy="559909"/>
            <a:chOff x="1269870" y="2006010"/>
            <a:chExt cx="1898312" cy="559909"/>
          </a:xfrm>
        </p:grpSpPr>
        <p:grpSp>
          <p:nvGrpSpPr>
            <p:cNvPr id="74" name="Group 73"/>
            <p:cNvGrpSpPr/>
            <p:nvPr/>
          </p:nvGrpSpPr>
          <p:grpSpPr>
            <a:xfrm>
              <a:off x="1326224" y="2123557"/>
              <a:ext cx="1731068" cy="436880"/>
              <a:chOff x="2461023" y="4094594"/>
              <a:chExt cx="1415432" cy="436880"/>
            </a:xfrm>
            <a:solidFill>
              <a:schemeClr val="bg2"/>
            </a:solidFill>
          </p:grpSpPr>
          <p:sp>
            <p:nvSpPr>
              <p:cNvPr id="77" name="Rectangle 76"/>
              <p:cNvSpPr/>
              <p:nvPr/>
            </p:nvSpPr>
            <p:spPr>
              <a:xfrm>
                <a:off x="246102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763283" y="4197994"/>
                <a:ext cx="206392" cy="3334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65543" y="4373766"/>
                <a:ext cx="206392" cy="157707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367803" y="4325420"/>
                <a:ext cx="206392" cy="206053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3670063" y="4438518"/>
                <a:ext cx="206392" cy="92956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75" name="Straight Arrow Connector 74"/>
            <p:cNvCxnSpPr/>
            <p:nvPr/>
          </p:nvCxnSpPr>
          <p:spPr>
            <a:xfrm>
              <a:off x="1270424" y="2565919"/>
              <a:ext cx="1897758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 flipV="1">
              <a:off x="1269870" y="2006010"/>
              <a:ext cx="3602" cy="55990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5531592" y="1694038"/>
            <a:ext cx="31390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Q2 = SELECT x, f(y)</a:t>
            </a:r>
          </a:p>
          <a:p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WHERE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id∈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GROUP BY x </a:t>
            </a:r>
            <a:endParaRPr lang="en-US" sz="22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339" y="2099362"/>
            <a:ext cx="1155738" cy="254063"/>
          </a:xfrm>
          <a:prstGeom prst="rect">
            <a:avLst/>
          </a:prstGeom>
        </p:spPr>
      </p:pic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Example: Multi-view Interactions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531592" y="3468395"/>
            <a:ext cx="30616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Update Q2’s chart by adding the WHERE clause to Q2.</a:t>
            </a:r>
          </a:p>
          <a:p>
            <a:endParaRPr lang="en-US" sz="22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Many apps do this by manipulating SQL string literals to construct the query!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31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77" y="5850855"/>
            <a:ext cx="1728115" cy="64586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0"/>
            <a:endCxn id="13" idx="2"/>
          </p:cNvCxnSpPr>
          <p:nvPr/>
        </p:nvCxnSpPr>
        <p:spPr>
          <a:xfrm flipH="1" flipV="1">
            <a:off x="2185526" y="4600278"/>
            <a:ext cx="7709" cy="125057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1269870" y="2029651"/>
            <a:ext cx="1898312" cy="559909"/>
            <a:chOff x="1269870" y="2006010"/>
            <a:chExt cx="1898312" cy="559909"/>
          </a:xfrm>
        </p:grpSpPr>
        <p:grpSp>
          <p:nvGrpSpPr>
            <p:cNvPr id="26" name="Group 25"/>
            <p:cNvGrpSpPr/>
            <p:nvPr/>
          </p:nvGrpSpPr>
          <p:grpSpPr>
            <a:xfrm>
              <a:off x="1326224" y="2123557"/>
              <a:ext cx="1731068" cy="436880"/>
              <a:chOff x="2461023" y="4094594"/>
              <a:chExt cx="1415432" cy="436880"/>
            </a:xfrm>
            <a:solidFill>
              <a:schemeClr val="bg2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2461023" y="4325420"/>
                <a:ext cx="206392" cy="206054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76328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065543" y="4175874"/>
                <a:ext cx="206392" cy="35560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367803" y="4243096"/>
                <a:ext cx="206392" cy="288377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67006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>
              <a:off x="1270424" y="2565919"/>
              <a:ext cx="1897758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1269870" y="2006010"/>
              <a:ext cx="3602" cy="55990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>
            <a:stCxn id="13" idx="0"/>
            <a:endCxn id="29" idx="2"/>
          </p:cNvCxnSpPr>
          <p:nvPr/>
        </p:nvCxnSpPr>
        <p:spPr>
          <a:xfrm flipV="1">
            <a:off x="2185526" y="2584078"/>
            <a:ext cx="6233" cy="1092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95648" y="367694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en-US" sz="5400" baseline="-250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450598" y="2250598"/>
            <a:ext cx="252417" cy="333480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6" name="Rectangle 45"/>
          <p:cNvSpPr/>
          <p:nvPr/>
        </p:nvSpPr>
        <p:spPr>
          <a:xfrm>
            <a:off x="3820261" y="2228478"/>
            <a:ext cx="252417" cy="355599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7" name="Rectangle 46"/>
          <p:cNvSpPr/>
          <p:nvPr/>
        </p:nvSpPr>
        <p:spPr>
          <a:xfrm>
            <a:off x="4189924" y="2228479"/>
            <a:ext cx="252417" cy="355598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8" name="Rectangle 47"/>
          <p:cNvSpPr/>
          <p:nvPr/>
        </p:nvSpPr>
        <p:spPr>
          <a:xfrm>
            <a:off x="4559587" y="2416359"/>
            <a:ext cx="252417" cy="167718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9" name="Rectangle 48"/>
          <p:cNvSpPr/>
          <p:nvPr/>
        </p:nvSpPr>
        <p:spPr>
          <a:xfrm>
            <a:off x="4929249" y="2378024"/>
            <a:ext cx="252417" cy="206054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394798" y="2589560"/>
            <a:ext cx="189775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3394244" y="2029651"/>
            <a:ext cx="3602" cy="55990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831751" y="367694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en-US" sz="5400" baseline="-25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1" name="Straight Arrow Connector 50"/>
          <p:cNvCxnSpPr>
            <a:stCxn id="50" idx="0"/>
            <a:endCxn id="47" idx="2"/>
          </p:cNvCxnSpPr>
          <p:nvPr/>
        </p:nvCxnSpPr>
        <p:spPr>
          <a:xfrm flipH="1" flipV="1">
            <a:off x="4316133" y="2584077"/>
            <a:ext cx="5496" cy="109287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0"/>
            <a:endCxn id="50" idx="2"/>
          </p:cNvCxnSpPr>
          <p:nvPr/>
        </p:nvCxnSpPr>
        <p:spPr>
          <a:xfrm flipV="1">
            <a:off x="2193235" y="4600278"/>
            <a:ext cx="2128394" cy="125057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067026" y="2233960"/>
            <a:ext cx="252417" cy="355600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2" name="Rectangle 41"/>
          <p:cNvSpPr/>
          <p:nvPr/>
        </p:nvSpPr>
        <p:spPr>
          <a:xfrm>
            <a:off x="2436689" y="2301182"/>
            <a:ext cx="252417" cy="288377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35" name="Right Arrow 34"/>
          <p:cNvSpPr/>
          <p:nvPr/>
        </p:nvSpPr>
        <p:spPr>
          <a:xfrm rot="13994300">
            <a:off x="2682807" y="2485841"/>
            <a:ext cx="542043" cy="337598"/>
          </a:xfrm>
          <a:prstGeom prst="rightArrow">
            <a:avLst>
              <a:gd name="adj1" fmla="val 37929"/>
              <a:gd name="adj2" fmla="val 114237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12798" y="1878079"/>
            <a:ext cx="773826" cy="548292"/>
          </a:xfrm>
          <a:prstGeom prst="rect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1728" y="6023359"/>
            <a:ext cx="1865564" cy="346961"/>
          </a:xfrm>
          <a:prstGeom prst="rect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4" name="Curved Connector 53"/>
          <p:cNvCxnSpPr>
            <a:stCxn id="27" idx="1"/>
            <a:endCxn id="53" idx="1"/>
          </p:cNvCxnSpPr>
          <p:nvPr/>
        </p:nvCxnSpPr>
        <p:spPr>
          <a:xfrm rot="10800000" flipV="1">
            <a:off x="1191728" y="2481050"/>
            <a:ext cx="134496" cy="3715789"/>
          </a:xfrm>
          <a:prstGeom prst="curvedConnector3">
            <a:avLst>
              <a:gd name="adj1" fmla="val 55324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14" idx="3"/>
            <a:endCxn id="49" idx="3"/>
          </p:cNvCxnSpPr>
          <p:nvPr/>
        </p:nvCxnSpPr>
        <p:spPr>
          <a:xfrm flipV="1">
            <a:off x="3057292" y="2481051"/>
            <a:ext cx="2124374" cy="3692735"/>
          </a:xfrm>
          <a:prstGeom prst="curvedConnector3">
            <a:avLst>
              <a:gd name="adj1" fmla="val 12271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322032" y="3779016"/>
            <a:ext cx="2607170" cy="2123658"/>
            <a:chOff x="6322032" y="3779016"/>
            <a:chExt cx="2607170" cy="2123658"/>
          </a:xfrm>
        </p:grpSpPr>
        <p:sp>
          <p:nvSpPr>
            <p:cNvPr id="21" name="TextBox 20"/>
            <p:cNvSpPr txBox="1"/>
            <p:nvPr/>
          </p:nvSpPr>
          <p:spPr>
            <a:xfrm>
              <a:off x="6322032" y="3779016"/>
              <a:ext cx="206343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Syntactic manipulation rather than logical spec</a:t>
              </a:r>
            </a:p>
            <a:p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  <a:p>
              <a:r>
                <a:rPr lang="en-US" sz="2200" dirty="0" smtClean="0">
                  <a:latin typeface="Arial" charset="0"/>
                  <a:ea typeface="Arial" charset="0"/>
                  <a:cs typeface="Arial" charset="0"/>
                </a:rPr>
                <a:t>Can do better?</a:t>
              </a:r>
              <a:endParaRPr lang="en-US" sz="2200" dirty="0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026" name="Picture 2" descr="humbs Down on Google Android 9.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1302" y="4201328"/>
              <a:ext cx="797900" cy="797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TextBox 55"/>
          <p:cNvSpPr txBox="1"/>
          <p:nvPr/>
        </p:nvSpPr>
        <p:spPr>
          <a:xfrm>
            <a:off x="5531592" y="1694038"/>
            <a:ext cx="31390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Q2 = SELECT x, f(y)</a:t>
            </a:r>
          </a:p>
          <a:p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WHERE 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id∈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GROUP BY x </a:t>
            </a:r>
            <a:endParaRPr lang="en-US" sz="2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298075" y="6616931"/>
            <a:ext cx="3845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charset="0"/>
                <a:ea typeface="Arial" charset="0"/>
                <a:cs typeface="Arial" charset="0"/>
              </a:rPr>
              <a:t>Smoke: Fine-grained Lineage at Interactive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Speeds</a:t>
            </a:r>
            <a:r>
              <a:rPr lang="en-US" sz="1000" smtClean="0">
                <a:latin typeface="Arial" charset="0"/>
                <a:ea typeface="Arial" charset="0"/>
                <a:cs typeface="Arial" charset="0"/>
              </a:rPr>
              <a:t>. 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Psallidas19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339" y="2099362"/>
            <a:ext cx="1155738" cy="25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6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Smoke: Interaction as Lineage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77" y="5850855"/>
            <a:ext cx="1728115" cy="64586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0"/>
            <a:endCxn id="13" idx="2"/>
          </p:cNvCxnSpPr>
          <p:nvPr/>
        </p:nvCxnSpPr>
        <p:spPr>
          <a:xfrm flipH="1" flipV="1">
            <a:off x="2185526" y="4600278"/>
            <a:ext cx="7709" cy="125057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1269870" y="2029651"/>
            <a:ext cx="1898312" cy="559909"/>
            <a:chOff x="1269870" y="2006010"/>
            <a:chExt cx="1898312" cy="559909"/>
          </a:xfrm>
        </p:grpSpPr>
        <p:grpSp>
          <p:nvGrpSpPr>
            <p:cNvPr id="26" name="Group 25"/>
            <p:cNvGrpSpPr/>
            <p:nvPr/>
          </p:nvGrpSpPr>
          <p:grpSpPr>
            <a:xfrm>
              <a:off x="1326224" y="2123557"/>
              <a:ext cx="1731068" cy="436880"/>
              <a:chOff x="2461023" y="4094594"/>
              <a:chExt cx="1415432" cy="436880"/>
            </a:xfrm>
            <a:solidFill>
              <a:schemeClr val="bg2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2461023" y="4325420"/>
                <a:ext cx="206392" cy="206054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76328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065543" y="4175874"/>
                <a:ext cx="206392" cy="35560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367803" y="4243096"/>
                <a:ext cx="206392" cy="288377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67006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>
              <a:off x="1270424" y="2565919"/>
              <a:ext cx="1897758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1269870" y="2006010"/>
              <a:ext cx="3602" cy="55990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>
            <a:stCxn id="13" idx="0"/>
            <a:endCxn id="29" idx="2"/>
          </p:cNvCxnSpPr>
          <p:nvPr/>
        </p:nvCxnSpPr>
        <p:spPr>
          <a:xfrm flipV="1">
            <a:off x="2185526" y="2584078"/>
            <a:ext cx="6233" cy="1092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95648" y="367694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en-US" sz="5400" baseline="-250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450598" y="2250598"/>
            <a:ext cx="252417" cy="333480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6" name="Rectangle 45"/>
          <p:cNvSpPr/>
          <p:nvPr/>
        </p:nvSpPr>
        <p:spPr>
          <a:xfrm>
            <a:off x="3820261" y="2228478"/>
            <a:ext cx="252417" cy="355599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7" name="Rectangle 46"/>
          <p:cNvSpPr/>
          <p:nvPr/>
        </p:nvSpPr>
        <p:spPr>
          <a:xfrm>
            <a:off x="4189924" y="2228479"/>
            <a:ext cx="252417" cy="355598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8" name="Rectangle 47"/>
          <p:cNvSpPr/>
          <p:nvPr/>
        </p:nvSpPr>
        <p:spPr>
          <a:xfrm>
            <a:off x="4559587" y="2416359"/>
            <a:ext cx="252417" cy="167718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9" name="Rectangle 48"/>
          <p:cNvSpPr/>
          <p:nvPr/>
        </p:nvSpPr>
        <p:spPr>
          <a:xfrm>
            <a:off x="4929249" y="2378024"/>
            <a:ext cx="252417" cy="206054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394798" y="2589560"/>
            <a:ext cx="189775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3394244" y="2029651"/>
            <a:ext cx="3602" cy="55990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831751" y="367694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en-US" sz="5400" baseline="-25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1" name="Straight Arrow Connector 50"/>
          <p:cNvCxnSpPr>
            <a:stCxn id="50" idx="0"/>
            <a:endCxn id="47" idx="2"/>
          </p:cNvCxnSpPr>
          <p:nvPr/>
        </p:nvCxnSpPr>
        <p:spPr>
          <a:xfrm flipH="1" flipV="1">
            <a:off x="4316133" y="2584077"/>
            <a:ext cx="5496" cy="109287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0"/>
            <a:endCxn id="50" idx="2"/>
          </p:cNvCxnSpPr>
          <p:nvPr/>
        </p:nvCxnSpPr>
        <p:spPr>
          <a:xfrm flipV="1">
            <a:off x="2193235" y="4600278"/>
            <a:ext cx="2128394" cy="125057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067026" y="2233960"/>
            <a:ext cx="252417" cy="355600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2" name="Rectangle 41"/>
          <p:cNvSpPr/>
          <p:nvPr/>
        </p:nvSpPr>
        <p:spPr>
          <a:xfrm>
            <a:off x="2436689" y="2301182"/>
            <a:ext cx="252417" cy="288377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35" name="Right Arrow 34"/>
          <p:cNvSpPr/>
          <p:nvPr/>
        </p:nvSpPr>
        <p:spPr>
          <a:xfrm rot="13994300">
            <a:off x="2682807" y="2485841"/>
            <a:ext cx="542043" cy="337598"/>
          </a:xfrm>
          <a:prstGeom prst="rightArrow">
            <a:avLst>
              <a:gd name="adj1" fmla="val 37929"/>
              <a:gd name="adj2" fmla="val 114237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12798" y="1878079"/>
            <a:ext cx="773826" cy="548292"/>
          </a:xfrm>
          <a:prstGeom prst="rect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1728" y="6023359"/>
            <a:ext cx="1865564" cy="346961"/>
          </a:xfrm>
          <a:prstGeom prst="rect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4" name="Curved Connector 53"/>
          <p:cNvCxnSpPr>
            <a:stCxn id="27" idx="1"/>
            <a:endCxn id="53" idx="1"/>
          </p:cNvCxnSpPr>
          <p:nvPr/>
        </p:nvCxnSpPr>
        <p:spPr>
          <a:xfrm rot="10800000" flipV="1">
            <a:off x="1191728" y="2481050"/>
            <a:ext cx="134496" cy="3715789"/>
          </a:xfrm>
          <a:prstGeom prst="curvedConnector3">
            <a:avLst>
              <a:gd name="adj1" fmla="val 55324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14" idx="3"/>
            <a:endCxn id="49" idx="3"/>
          </p:cNvCxnSpPr>
          <p:nvPr/>
        </p:nvCxnSpPr>
        <p:spPr>
          <a:xfrm flipV="1">
            <a:off x="3057292" y="2481051"/>
            <a:ext cx="2124374" cy="3692735"/>
          </a:xfrm>
          <a:prstGeom prst="curvedConnector3">
            <a:avLst>
              <a:gd name="adj1" fmla="val 12271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996066" y="3798491"/>
            <a:ext cx="186560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Selective View Refresh</a:t>
            </a:r>
            <a:endParaRPr lang="en-US" sz="22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0" y="3798491"/>
            <a:ext cx="174044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Backward Lineage</a:t>
            </a:r>
            <a:endParaRPr lang="en-US" sz="22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98075" y="6616931"/>
            <a:ext cx="3845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charset="0"/>
                <a:ea typeface="Arial" charset="0"/>
                <a:cs typeface="Arial" charset="0"/>
              </a:rPr>
              <a:t>Smoke: Fine-grained Lineage at Interactive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Speeds</a:t>
            </a:r>
            <a:r>
              <a:rPr lang="en-US" sz="1000" smtClean="0">
                <a:latin typeface="Arial" charset="0"/>
                <a:ea typeface="Arial" charset="0"/>
                <a:cs typeface="Arial" charset="0"/>
              </a:rPr>
              <a:t>. 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Psallidas19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24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Smoke: Interaction as Lineage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77" y="5850855"/>
            <a:ext cx="1728115" cy="64586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0"/>
            <a:endCxn id="13" idx="2"/>
          </p:cNvCxnSpPr>
          <p:nvPr/>
        </p:nvCxnSpPr>
        <p:spPr>
          <a:xfrm flipH="1" flipV="1">
            <a:off x="2185526" y="4600278"/>
            <a:ext cx="7709" cy="125057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1269870" y="2029651"/>
            <a:ext cx="1898312" cy="559909"/>
            <a:chOff x="1269870" y="2006010"/>
            <a:chExt cx="1898312" cy="559909"/>
          </a:xfrm>
        </p:grpSpPr>
        <p:grpSp>
          <p:nvGrpSpPr>
            <p:cNvPr id="26" name="Group 25"/>
            <p:cNvGrpSpPr/>
            <p:nvPr/>
          </p:nvGrpSpPr>
          <p:grpSpPr>
            <a:xfrm>
              <a:off x="1326224" y="2123557"/>
              <a:ext cx="1731068" cy="436880"/>
              <a:chOff x="2461023" y="4094594"/>
              <a:chExt cx="1415432" cy="436880"/>
            </a:xfrm>
            <a:solidFill>
              <a:schemeClr val="bg2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2461023" y="4325420"/>
                <a:ext cx="206392" cy="206054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76328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065543" y="4175874"/>
                <a:ext cx="206392" cy="35560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367803" y="4243096"/>
                <a:ext cx="206392" cy="288377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67006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>
              <a:off x="1270424" y="2565919"/>
              <a:ext cx="1897758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1269870" y="2006010"/>
              <a:ext cx="3602" cy="55990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>
            <a:stCxn id="13" idx="0"/>
            <a:endCxn id="29" idx="2"/>
          </p:cNvCxnSpPr>
          <p:nvPr/>
        </p:nvCxnSpPr>
        <p:spPr>
          <a:xfrm flipV="1">
            <a:off x="2185526" y="2584078"/>
            <a:ext cx="6233" cy="1092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95648" y="367694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en-US" sz="5400" baseline="-250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450598" y="2250598"/>
            <a:ext cx="252417" cy="333480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6" name="Rectangle 45"/>
          <p:cNvSpPr/>
          <p:nvPr/>
        </p:nvSpPr>
        <p:spPr>
          <a:xfrm>
            <a:off x="3820261" y="2228478"/>
            <a:ext cx="252417" cy="355599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7" name="Rectangle 46"/>
          <p:cNvSpPr/>
          <p:nvPr/>
        </p:nvSpPr>
        <p:spPr>
          <a:xfrm>
            <a:off x="4189924" y="2228479"/>
            <a:ext cx="252417" cy="355598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8" name="Rectangle 47"/>
          <p:cNvSpPr/>
          <p:nvPr/>
        </p:nvSpPr>
        <p:spPr>
          <a:xfrm>
            <a:off x="4559587" y="2416359"/>
            <a:ext cx="252417" cy="167718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9" name="Rectangle 48"/>
          <p:cNvSpPr/>
          <p:nvPr/>
        </p:nvSpPr>
        <p:spPr>
          <a:xfrm>
            <a:off x="4929249" y="2378024"/>
            <a:ext cx="252417" cy="206054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394798" y="2589560"/>
            <a:ext cx="189775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3394244" y="2029651"/>
            <a:ext cx="3602" cy="55990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831751" y="367694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en-US" sz="5400" baseline="-25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1" name="Straight Arrow Connector 50"/>
          <p:cNvCxnSpPr>
            <a:stCxn id="50" idx="0"/>
            <a:endCxn id="47" idx="2"/>
          </p:cNvCxnSpPr>
          <p:nvPr/>
        </p:nvCxnSpPr>
        <p:spPr>
          <a:xfrm flipH="1" flipV="1">
            <a:off x="4316133" y="2584077"/>
            <a:ext cx="5496" cy="109287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0"/>
            <a:endCxn id="50" idx="2"/>
          </p:cNvCxnSpPr>
          <p:nvPr/>
        </p:nvCxnSpPr>
        <p:spPr>
          <a:xfrm flipV="1">
            <a:off x="2193235" y="4600278"/>
            <a:ext cx="2128394" cy="125057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067026" y="2233960"/>
            <a:ext cx="252417" cy="355600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2" name="Rectangle 41"/>
          <p:cNvSpPr/>
          <p:nvPr/>
        </p:nvSpPr>
        <p:spPr>
          <a:xfrm>
            <a:off x="2436689" y="2301182"/>
            <a:ext cx="252417" cy="288377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35" name="Right Arrow 34"/>
          <p:cNvSpPr/>
          <p:nvPr/>
        </p:nvSpPr>
        <p:spPr>
          <a:xfrm rot="13994300">
            <a:off x="2682807" y="2485841"/>
            <a:ext cx="542043" cy="337598"/>
          </a:xfrm>
          <a:prstGeom prst="rightArrow">
            <a:avLst>
              <a:gd name="adj1" fmla="val 37929"/>
              <a:gd name="adj2" fmla="val 114237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12798" y="1878079"/>
            <a:ext cx="773826" cy="548292"/>
          </a:xfrm>
          <a:prstGeom prst="rect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1728" y="6023359"/>
            <a:ext cx="1865564" cy="346961"/>
          </a:xfrm>
          <a:prstGeom prst="rect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4" name="Curved Connector 53"/>
          <p:cNvCxnSpPr>
            <a:stCxn id="27" idx="1"/>
            <a:endCxn id="53" idx="1"/>
          </p:cNvCxnSpPr>
          <p:nvPr/>
        </p:nvCxnSpPr>
        <p:spPr>
          <a:xfrm rot="10800000" flipV="1">
            <a:off x="1191728" y="2481050"/>
            <a:ext cx="134496" cy="3715789"/>
          </a:xfrm>
          <a:prstGeom prst="curvedConnector3">
            <a:avLst>
              <a:gd name="adj1" fmla="val 553248"/>
            </a:avLst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14" idx="3"/>
            <a:endCxn id="49" idx="3"/>
          </p:cNvCxnSpPr>
          <p:nvPr/>
        </p:nvCxnSpPr>
        <p:spPr>
          <a:xfrm flipV="1">
            <a:off x="3057292" y="2481051"/>
            <a:ext cx="2124374" cy="3692735"/>
          </a:xfrm>
          <a:prstGeom prst="curvedConnector3">
            <a:avLst>
              <a:gd name="adj1" fmla="val 122717"/>
            </a:avLst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riangle 3"/>
          <p:cNvSpPr/>
          <p:nvPr/>
        </p:nvSpPr>
        <p:spPr>
          <a:xfrm>
            <a:off x="162657" y="3676948"/>
            <a:ext cx="967000" cy="833621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riangle 36"/>
          <p:cNvSpPr/>
          <p:nvPr/>
        </p:nvSpPr>
        <p:spPr>
          <a:xfrm>
            <a:off x="5142094" y="3676947"/>
            <a:ext cx="967000" cy="833621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90230" y="3384993"/>
            <a:ext cx="28972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Builds lineage indexes while </a:t>
            </a:r>
          </a:p>
          <a:p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running Q</a:t>
            </a:r>
            <a:r>
              <a:rPr lang="en-US" sz="2200" baseline="-25000" dirty="0" smtClean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 and Q</a:t>
            </a:r>
            <a:r>
              <a:rPr lang="en-US" sz="22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endParaRPr lang="en-US" sz="22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w/ low overhead 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8075" y="6616931"/>
            <a:ext cx="3845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charset="0"/>
                <a:ea typeface="Arial" charset="0"/>
                <a:cs typeface="Arial" charset="0"/>
              </a:rPr>
              <a:t>Smoke: Fine-grained Lineage at Interactive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Speeds</a:t>
            </a:r>
            <a:r>
              <a:rPr lang="en-US" sz="1000" smtClean="0">
                <a:latin typeface="Arial" charset="0"/>
                <a:ea typeface="Arial" charset="0"/>
                <a:cs typeface="Arial" charset="0"/>
              </a:rPr>
              <a:t>. 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Psallidas19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59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00B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5987" y="1772113"/>
            <a:ext cx="3310932" cy="211596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ECMAScript VM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2" y="3516406"/>
            <a:ext cx="329438" cy="3294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847" y="1919832"/>
            <a:ext cx="377388" cy="3570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847" y="2382813"/>
            <a:ext cx="581242" cy="256584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079019" y="4250006"/>
            <a:ext cx="1684867" cy="369332"/>
            <a:chOff x="194268" y="4701628"/>
            <a:chExt cx="1684867" cy="369332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94268" y="4886294"/>
              <a:ext cx="168486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31944" y="4701628"/>
              <a:ext cx="9925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8335" y="570130"/>
            <a:ext cx="766233" cy="766233"/>
          </a:xfrm>
          <a:prstGeom prst="rect">
            <a:avLst/>
          </a:prstGeom>
        </p:spPr>
      </p:pic>
      <p:pic>
        <p:nvPicPr>
          <p:cNvPr id="1026" name="Picture 2" descr="mage result for neural network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92"/>
          <a:stretch/>
        </p:blipFill>
        <p:spPr bwMode="auto">
          <a:xfrm>
            <a:off x="968300" y="1889876"/>
            <a:ext cx="1336268" cy="76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an 35"/>
          <p:cNvSpPr/>
          <p:nvPr/>
        </p:nvSpPr>
        <p:spPr>
          <a:xfrm>
            <a:off x="265987" y="5672409"/>
            <a:ext cx="3310932" cy="739232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Database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65987" y="4944668"/>
            <a:ext cx="3310932" cy="38061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App Server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53853" y="2981729"/>
            <a:ext cx="1367599" cy="4852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Cache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9" name="Straight Arrow Connector 38"/>
          <p:cNvCxnSpPr>
            <a:stCxn id="33" idx="2"/>
            <a:endCxn id="25" idx="0"/>
          </p:cNvCxnSpPr>
          <p:nvPr/>
        </p:nvCxnSpPr>
        <p:spPr>
          <a:xfrm>
            <a:off x="1921452" y="1336363"/>
            <a:ext cx="1" cy="43575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4052046" y="365126"/>
            <a:ext cx="4463303" cy="1325563"/>
          </a:xfrm>
        </p:spPr>
        <p:txBody>
          <a:bodyPr/>
          <a:lstStyle/>
          <a:p>
            <a:pPr algn="ctr"/>
            <a:r>
              <a:rPr lang="en-US" dirty="0"/>
              <a:t>SVD architecture</a:t>
            </a:r>
            <a:br>
              <a:rPr lang="en-US" dirty="0"/>
            </a:br>
            <a:r>
              <a:rPr lang="en-US" dirty="0"/>
              <a:t> </a:t>
            </a:r>
            <a:r>
              <a:rPr lang="en-US" sz="3600" dirty="0" err="1">
                <a:solidFill>
                  <a:schemeClr val="bg1">
                    <a:lumMod val="50000"/>
                  </a:schemeClr>
                </a:solidFill>
              </a:rPr>
              <a:t>SQL,Vis,DB</a:t>
            </a:r>
            <a:endParaRPr lang="en-US" dirty="0"/>
          </a:p>
        </p:txBody>
      </p:sp>
      <p:sp>
        <p:nvSpPr>
          <p:cNvPr id="44" name="Content Placeholder 43"/>
          <p:cNvSpPr>
            <a:spLocks noGrp="1"/>
          </p:cNvSpPr>
          <p:nvPr>
            <p:ph idx="1"/>
          </p:nvPr>
        </p:nvSpPr>
        <p:spPr>
          <a:xfrm>
            <a:off x="4052046" y="1825624"/>
            <a:ext cx="4463303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Client-side vis libraries very robust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Borrows data flow, event processing, incremental updates from databases.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Outputs scene graph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Great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for small datasets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Bigger dataset?  Much messier!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Communication overheads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DBs slower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Queries slower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Caches everywhere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Smart caches (DBs) everywhere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12984" y="2981728"/>
            <a:ext cx="1367599" cy="48525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DB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7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Smoke: Interaction as Lineage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Lineage enables &lt;100ms interactivity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Avoids data cube precomputation (mins or </a:t>
            </a:r>
            <a:r>
              <a:rPr lang="en-US" dirty="0" err="1" smtClean="0"/>
              <a:t>hrs</a:t>
            </a:r>
            <a:r>
              <a:rPr lang="en-US" dirty="0" smtClean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8075" y="6616931"/>
            <a:ext cx="3845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charset="0"/>
                <a:ea typeface="Arial" charset="0"/>
                <a:cs typeface="Arial" charset="0"/>
              </a:rPr>
              <a:t>Smoke: Fine-grained Lineage at Interactive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Speeds</a:t>
            </a:r>
            <a:r>
              <a:rPr lang="en-US" sz="1000" smtClean="0">
                <a:latin typeface="Arial" charset="0"/>
                <a:ea typeface="Arial" charset="0"/>
                <a:cs typeface="Arial" charset="0"/>
              </a:rPr>
              <a:t>. 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Psallidas19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30" y="3044341"/>
            <a:ext cx="6468341" cy="29410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293" y="102666"/>
            <a:ext cx="741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This slide contains animation.  See </a:t>
            </a:r>
            <a:r>
              <a:rPr lang="en-US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powerpoint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slides to see animation </a:t>
            </a:r>
            <a:endParaRPr 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54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Smoke: Interaction as Lineage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Lineage enables &lt;100ms interactivity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Avoids data cube precomputation (mins or </a:t>
            </a:r>
            <a:r>
              <a:rPr lang="en-US" dirty="0" err="1" smtClean="0"/>
              <a:t>hrs</a:t>
            </a:r>
            <a:r>
              <a:rPr lang="en-US" dirty="0" smtClean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8075" y="6616931"/>
            <a:ext cx="3845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charset="0"/>
                <a:ea typeface="Arial" charset="0"/>
                <a:cs typeface="Arial" charset="0"/>
              </a:rPr>
              <a:t>Smoke: Fine-grained Lineage at Interactive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Speeds</a:t>
            </a:r>
            <a:r>
              <a:rPr lang="en-US" sz="1000" smtClean="0">
                <a:latin typeface="Arial" charset="0"/>
                <a:ea typeface="Arial" charset="0"/>
                <a:cs typeface="Arial" charset="0"/>
              </a:rPr>
              <a:t>. 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Psallidas19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30" y="3044341"/>
            <a:ext cx="6468341" cy="294107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5037" y="2393985"/>
            <a:ext cx="8593926" cy="3051162"/>
          </a:xfrm>
          <a:prstGeom prst="rect">
            <a:avLst/>
          </a:prstGeom>
          <a:solidFill>
            <a:srgbClr val="FFFBEB"/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Benefits</a:t>
            </a:r>
          </a:p>
          <a:p>
            <a:pPr algn="ctr"/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Any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visualization expressible as lineage </a:t>
            </a:r>
          </a:p>
          <a:p>
            <a:pPr algn="ctr"/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(most coordinated visualizations) </a:t>
            </a:r>
          </a:p>
          <a:p>
            <a:pPr algn="ctr"/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can be optimized </a:t>
            </a:r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automatically</a:t>
            </a:r>
          </a:p>
        </p:txBody>
      </p:sp>
    </p:spTree>
    <p:extLst>
      <p:ext uri="{BB962C8B-B14F-4D97-AF65-F5344CB8AC3E}">
        <p14:creationId xmlns:p14="http://schemas.microsoft.com/office/powerpoint/2010/main" val="91895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77" y="5850855"/>
            <a:ext cx="1728115" cy="64586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0"/>
            <a:endCxn id="13" idx="2"/>
          </p:cNvCxnSpPr>
          <p:nvPr/>
        </p:nvCxnSpPr>
        <p:spPr>
          <a:xfrm flipH="1" flipV="1">
            <a:off x="2185526" y="4600278"/>
            <a:ext cx="7709" cy="125057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1269870" y="2029651"/>
            <a:ext cx="1898312" cy="559909"/>
            <a:chOff x="1269870" y="2006010"/>
            <a:chExt cx="1898312" cy="559909"/>
          </a:xfrm>
        </p:grpSpPr>
        <p:grpSp>
          <p:nvGrpSpPr>
            <p:cNvPr id="26" name="Group 25"/>
            <p:cNvGrpSpPr/>
            <p:nvPr/>
          </p:nvGrpSpPr>
          <p:grpSpPr>
            <a:xfrm>
              <a:off x="1326224" y="2123557"/>
              <a:ext cx="1731068" cy="436880"/>
              <a:chOff x="2461023" y="4094594"/>
              <a:chExt cx="1415432" cy="436880"/>
            </a:xfrm>
            <a:solidFill>
              <a:schemeClr val="bg2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2461023" y="4325420"/>
                <a:ext cx="206392" cy="206054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76328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065543" y="4175874"/>
                <a:ext cx="206392" cy="35560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367803" y="4243096"/>
                <a:ext cx="206392" cy="288377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67006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>
              <a:off x="1270424" y="2565919"/>
              <a:ext cx="1897758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1269870" y="2006010"/>
              <a:ext cx="3602" cy="55990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>
            <a:stCxn id="13" idx="0"/>
            <a:endCxn id="29" idx="2"/>
          </p:cNvCxnSpPr>
          <p:nvPr/>
        </p:nvCxnSpPr>
        <p:spPr>
          <a:xfrm flipV="1">
            <a:off x="2185526" y="2584078"/>
            <a:ext cx="6233" cy="1092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95648" y="367694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en-US" sz="5400" baseline="-250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450598" y="2250598"/>
            <a:ext cx="252417" cy="333480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6" name="Rectangle 45"/>
          <p:cNvSpPr/>
          <p:nvPr/>
        </p:nvSpPr>
        <p:spPr>
          <a:xfrm>
            <a:off x="3820261" y="2228478"/>
            <a:ext cx="252417" cy="355599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7" name="Rectangle 46"/>
          <p:cNvSpPr/>
          <p:nvPr/>
        </p:nvSpPr>
        <p:spPr>
          <a:xfrm>
            <a:off x="4189924" y="2228479"/>
            <a:ext cx="252417" cy="355598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8" name="Rectangle 47"/>
          <p:cNvSpPr/>
          <p:nvPr/>
        </p:nvSpPr>
        <p:spPr>
          <a:xfrm>
            <a:off x="4559587" y="2416359"/>
            <a:ext cx="252417" cy="167718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9" name="Rectangle 48"/>
          <p:cNvSpPr/>
          <p:nvPr/>
        </p:nvSpPr>
        <p:spPr>
          <a:xfrm>
            <a:off x="4929249" y="2378024"/>
            <a:ext cx="252417" cy="206054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394798" y="2589560"/>
            <a:ext cx="189775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3394244" y="2029651"/>
            <a:ext cx="3602" cy="55990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831751" y="367694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en-US" sz="5400" baseline="-25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1" name="Straight Arrow Connector 50"/>
          <p:cNvCxnSpPr>
            <a:stCxn id="50" idx="0"/>
            <a:endCxn id="47" idx="2"/>
          </p:cNvCxnSpPr>
          <p:nvPr/>
        </p:nvCxnSpPr>
        <p:spPr>
          <a:xfrm flipH="1" flipV="1">
            <a:off x="4316133" y="2584077"/>
            <a:ext cx="5496" cy="109287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0"/>
            <a:endCxn id="50" idx="2"/>
          </p:cNvCxnSpPr>
          <p:nvPr/>
        </p:nvCxnSpPr>
        <p:spPr>
          <a:xfrm flipV="1">
            <a:off x="2193235" y="4600278"/>
            <a:ext cx="2128394" cy="125057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067026" y="2233960"/>
            <a:ext cx="252417" cy="355600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2" name="Rectangle 41"/>
          <p:cNvSpPr/>
          <p:nvPr/>
        </p:nvSpPr>
        <p:spPr>
          <a:xfrm>
            <a:off x="2436689" y="2301182"/>
            <a:ext cx="252417" cy="288377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35" name="Right Arrow 34"/>
          <p:cNvSpPr/>
          <p:nvPr/>
        </p:nvSpPr>
        <p:spPr>
          <a:xfrm rot="13994300">
            <a:off x="2682807" y="2485841"/>
            <a:ext cx="542043" cy="337598"/>
          </a:xfrm>
          <a:prstGeom prst="rightArrow">
            <a:avLst>
              <a:gd name="adj1" fmla="val 37929"/>
              <a:gd name="adj2" fmla="val 114237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12798" y="1878079"/>
            <a:ext cx="773826" cy="548292"/>
          </a:xfrm>
          <a:prstGeom prst="rect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1728" y="6023359"/>
            <a:ext cx="1865564" cy="346961"/>
          </a:xfrm>
          <a:prstGeom prst="rect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4" name="Curved Connector 53"/>
          <p:cNvCxnSpPr>
            <a:stCxn id="27" idx="1"/>
            <a:endCxn id="53" idx="1"/>
          </p:cNvCxnSpPr>
          <p:nvPr/>
        </p:nvCxnSpPr>
        <p:spPr>
          <a:xfrm rot="10800000" flipV="1">
            <a:off x="1191728" y="2481050"/>
            <a:ext cx="134496" cy="3715789"/>
          </a:xfrm>
          <a:prstGeom prst="curvedConnector3">
            <a:avLst>
              <a:gd name="adj1" fmla="val 55324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14" idx="3"/>
            <a:endCxn id="49" idx="3"/>
          </p:cNvCxnSpPr>
          <p:nvPr/>
        </p:nvCxnSpPr>
        <p:spPr>
          <a:xfrm flipV="1">
            <a:off x="3057292" y="2481051"/>
            <a:ext cx="2124374" cy="3692735"/>
          </a:xfrm>
          <a:prstGeom prst="curvedConnector3">
            <a:avLst>
              <a:gd name="adj1" fmla="val 12271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08791" y="884921"/>
            <a:ext cx="8526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0" algn="ctr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refresh(backward(                  ))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96066" y="3798491"/>
            <a:ext cx="186560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Selective View Refresh</a:t>
            </a:r>
            <a:endParaRPr lang="en-US" sz="22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0" y="3798491"/>
            <a:ext cx="174044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Backward Lineage</a:t>
            </a:r>
            <a:endParaRPr lang="en-US" sz="22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298075" y="6616931"/>
            <a:ext cx="3845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charset="0"/>
                <a:ea typeface="Arial" charset="0"/>
                <a:cs typeface="Arial" charset="0"/>
              </a:rPr>
              <a:t>Smoke: Fine-grained Lineage at Interactive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Speeds</a:t>
            </a:r>
            <a:r>
              <a:rPr lang="en-US" sz="1000" smtClean="0">
                <a:latin typeface="Arial" charset="0"/>
                <a:ea typeface="Arial" charset="0"/>
                <a:cs typeface="Arial" charset="0"/>
              </a:rPr>
              <a:t>. 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Psallidas19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32237" y="735241"/>
            <a:ext cx="2089046" cy="707886"/>
            <a:chOff x="5532237" y="735241"/>
            <a:chExt cx="2089046" cy="707886"/>
          </a:xfrm>
        </p:grpSpPr>
        <p:sp>
          <p:nvSpPr>
            <p:cNvPr id="58" name="TextBox 57"/>
            <p:cNvSpPr txBox="1"/>
            <p:nvPr/>
          </p:nvSpPr>
          <p:spPr>
            <a:xfrm>
              <a:off x="5532237" y="735241"/>
              <a:ext cx="7745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 algn="ctr">
                <a:buNone/>
              </a:pPr>
              <a:r>
                <a:rPr lang="en-US" sz="4000" dirty="0" smtClean="0">
                  <a:solidFill>
                    <a:schemeClr val="bg1">
                      <a:lumMod val="50000"/>
                    </a:schemeClr>
                  </a:solidFill>
                  <a:latin typeface="Gill Sans"/>
                  <a:cs typeface="Gill Sans"/>
                </a:rPr>
                <a:t>⨝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353" y="845454"/>
              <a:ext cx="1369930" cy="48746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868704" y="890535"/>
            <a:ext cx="812007" cy="726789"/>
            <a:chOff x="4868704" y="890535"/>
            <a:chExt cx="812007" cy="726789"/>
          </a:xfrm>
        </p:grpSpPr>
        <p:sp>
          <p:nvSpPr>
            <p:cNvPr id="56" name="Right Arrow 55"/>
            <p:cNvSpPr/>
            <p:nvPr/>
          </p:nvSpPr>
          <p:spPr>
            <a:xfrm rot="13994300">
              <a:off x="5351327" y="1287940"/>
              <a:ext cx="405939" cy="252829"/>
            </a:xfrm>
            <a:prstGeom prst="rightArrow">
              <a:avLst>
                <a:gd name="adj1" fmla="val 37929"/>
                <a:gd name="adj2" fmla="val 114237"/>
              </a:avLst>
            </a:prstGeom>
            <a:solidFill>
              <a:schemeClr val="tx1"/>
            </a:solidFill>
            <a:ln w="38100">
              <a:solidFill>
                <a:schemeClr val="bg1"/>
              </a:solidFill>
            </a:ln>
            <a:effectLst>
              <a:outerShdw blurRad="50800" dist="762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868704" y="890535"/>
              <a:ext cx="581539" cy="412048"/>
            </a:xfrm>
            <a:prstGeom prst="rect">
              <a:avLst/>
            </a:prstGeom>
            <a:ln w="28575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75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77" y="5850855"/>
            <a:ext cx="1728115" cy="64586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4" idx="0"/>
            <a:endCxn id="13" idx="2"/>
          </p:cNvCxnSpPr>
          <p:nvPr/>
        </p:nvCxnSpPr>
        <p:spPr>
          <a:xfrm flipH="1" flipV="1">
            <a:off x="2185526" y="4600278"/>
            <a:ext cx="7709" cy="125057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1269870" y="2029651"/>
            <a:ext cx="1898312" cy="559909"/>
            <a:chOff x="1269870" y="2006010"/>
            <a:chExt cx="1898312" cy="559909"/>
          </a:xfrm>
        </p:grpSpPr>
        <p:grpSp>
          <p:nvGrpSpPr>
            <p:cNvPr id="26" name="Group 25"/>
            <p:cNvGrpSpPr/>
            <p:nvPr/>
          </p:nvGrpSpPr>
          <p:grpSpPr>
            <a:xfrm>
              <a:off x="1326224" y="2123557"/>
              <a:ext cx="1731068" cy="436880"/>
              <a:chOff x="2461023" y="4094594"/>
              <a:chExt cx="1415432" cy="436880"/>
            </a:xfrm>
            <a:solidFill>
              <a:schemeClr val="bg2"/>
            </a:solidFill>
          </p:grpSpPr>
          <p:sp>
            <p:nvSpPr>
              <p:cNvPr id="27" name="Rectangle 26"/>
              <p:cNvSpPr/>
              <p:nvPr/>
            </p:nvSpPr>
            <p:spPr>
              <a:xfrm>
                <a:off x="2461023" y="4325420"/>
                <a:ext cx="206392" cy="206054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76328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065543" y="4175874"/>
                <a:ext cx="206392" cy="35560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367803" y="4243096"/>
                <a:ext cx="206392" cy="288377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670063" y="4094594"/>
                <a:ext cx="206392" cy="436880"/>
              </a:xfrm>
              <a:prstGeom prst="rect">
                <a:avLst/>
              </a:prstGeom>
              <a:grpFill/>
              <a:ln w="2857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>
              <a:off x="1270424" y="2565919"/>
              <a:ext cx="1897758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1269870" y="2006010"/>
              <a:ext cx="3602" cy="55990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>
            <a:stCxn id="13" idx="0"/>
            <a:endCxn id="29" idx="2"/>
          </p:cNvCxnSpPr>
          <p:nvPr/>
        </p:nvCxnSpPr>
        <p:spPr>
          <a:xfrm flipV="1">
            <a:off x="2185526" y="2584078"/>
            <a:ext cx="6233" cy="109287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95648" y="367694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en-US" sz="5400" baseline="-250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450598" y="2250598"/>
            <a:ext cx="252417" cy="333480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6" name="Rectangle 45"/>
          <p:cNvSpPr/>
          <p:nvPr/>
        </p:nvSpPr>
        <p:spPr>
          <a:xfrm>
            <a:off x="3820261" y="2228478"/>
            <a:ext cx="252417" cy="355599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7" name="Rectangle 46"/>
          <p:cNvSpPr/>
          <p:nvPr/>
        </p:nvSpPr>
        <p:spPr>
          <a:xfrm>
            <a:off x="4189924" y="2228479"/>
            <a:ext cx="252417" cy="355598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8" name="Rectangle 47"/>
          <p:cNvSpPr/>
          <p:nvPr/>
        </p:nvSpPr>
        <p:spPr>
          <a:xfrm>
            <a:off x="4559587" y="2416359"/>
            <a:ext cx="252417" cy="167718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9" name="Rectangle 48"/>
          <p:cNvSpPr/>
          <p:nvPr/>
        </p:nvSpPr>
        <p:spPr>
          <a:xfrm>
            <a:off x="4929249" y="2378024"/>
            <a:ext cx="252417" cy="206054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394798" y="2589560"/>
            <a:ext cx="189775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3394244" y="2029651"/>
            <a:ext cx="3602" cy="55990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831751" y="3676948"/>
            <a:ext cx="979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en-US" sz="5400" baseline="-25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1" name="Straight Arrow Connector 50"/>
          <p:cNvCxnSpPr>
            <a:stCxn id="50" idx="0"/>
            <a:endCxn id="47" idx="2"/>
          </p:cNvCxnSpPr>
          <p:nvPr/>
        </p:nvCxnSpPr>
        <p:spPr>
          <a:xfrm flipH="1" flipV="1">
            <a:off x="4316133" y="2584077"/>
            <a:ext cx="5496" cy="109287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0"/>
            <a:endCxn id="50" idx="2"/>
          </p:cNvCxnSpPr>
          <p:nvPr/>
        </p:nvCxnSpPr>
        <p:spPr>
          <a:xfrm flipV="1">
            <a:off x="2193235" y="4600278"/>
            <a:ext cx="2128394" cy="125057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067026" y="2233960"/>
            <a:ext cx="252417" cy="355600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42" name="Rectangle 41"/>
          <p:cNvSpPr/>
          <p:nvPr/>
        </p:nvSpPr>
        <p:spPr>
          <a:xfrm>
            <a:off x="2436689" y="2301182"/>
            <a:ext cx="252417" cy="288377"/>
          </a:xfrm>
          <a:prstGeom prst="rect">
            <a:avLst/>
          </a:prstGeom>
          <a:solidFill>
            <a:srgbClr val="FF888A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35" name="Right Arrow 34"/>
          <p:cNvSpPr/>
          <p:nvPr/>
        </p:nvSpPr>
        <p:spPr>
          <a:xfrm rot="13994300">
            <a:off x="2682807" y="2485841"/>
            <a:ext cx="542043" cy="337598"/>
          </a:xfrm>
          <a:prstGeom prst="rightArrow">
            <a:avLst>
              <a:gd name="adj1" fmla="val 37929"/>
              <a:gd name="adj2" fmla="val 114237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12798" y="1878079"/>
            <a:ext cx="773826" cy="548292"/>
          </a:xfrm>
          <a:prstGeom prst="rect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1728" y="6023359"/>
            <a:ext cx="1865564" cy="346961"/>
          </a:xfrm>
          <a:prstGeom prst="rect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4" name="Curved Connector 53"/>
          <p:cNvCxnSpPr>
            <a:stCxn id="27" idx="1"/>
            <a:endCxn id="53" idx="1"/>
          </p:cNvCxnSpPr>
          <p:nvPr/>
        </p:nvCxnSpPr>
        <p:spPr>
          <a:xfrm rot="10800000" flipV="1">
            <a:off x="1191728" y="2481050"/>
            <a:ext cx="134496" cy="3715789"/>
          </a:xfrm>
          <a:prstGeom prst="curvedConnector3">
            <a:avLst>
              <a:gd name="adj1" fmla="val 55324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14" idx="3"/>
            <a:endCxn id="49" idx="3"/>
          </p:cNvCxnSpPr>
          <p:nvPr/>
        </p:nvCxnSpPr>
        <p:spPr>
          <a:xfrm flipV="1">
            <a:off x="3057292" y="2481051"/>
            <a:ext cx="2124374" cy="3692735"/>
          </a:xfrm>
          <a:prstGeom prst="curvedConnector3">
            <a:avLst>
              <a:gd name="adj1" fmla="val 12271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08791" y="884921"/>
            <a:ext cx="8526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0" algn="ctr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refresh(backward(                  ))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96066" y="3798491"/>
            <a:ext cx="186560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Selective View Refresh</a:t>
            </a:r>
            <a:endParaRPr lang="en-US" sz="22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0" y="3798491"/>
            <a:ext cx="174044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Backward Lineage</a:t>
            </a:r>
            <a:endParaRPr lang="en-US" sz="22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298075" y="6616931"/>
            <a:ext cx="38459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charset="0"/>
                <a:ea typeface="Arial" charset="0"/>
                <a:cs typeface="Arial" charset="0"/>
              </a:rPr>
              <a:t>Smoke: Fine-grained Lineage at Interactive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Speeds</a:t>
            </a:r>
            <a:r>
              <a:rPr lang="en-US" sz="1000" smtClean="0">
                <a:latin typeface="Arial" charset="0"/>
                <a:ea typeface="Arial" charset="0"/>
                <a:cs typeface="Arial" charset="0"/>
              </a:rPr>
              <a:t>. 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Psallidas19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868704" y="735241"/>
            <a:ext cx="2752579" cy="882083"/>
            <a:chOff x="4379609" y="735241"/>
            <a:chExt cx="2752579" cy="882083"/>
          </a:xfrm>
        </p:grpSpPr>
        <p:sp>
          <p:nvSpPr>
            <p:cNvPr id="58" name="TextBox 57"/>
            <p:cNvSpPr txBox="1"/>
            <p:nvPr/>
          </p:nvSpPr>
          <p:spPr>
            <a:xfrm>
              <a:off x="5043142" y="735241"/>
              <a:ext cx="7745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 algn="ctr">
                <a:buNone/>
              </a:pPr>
              <a:r>
                <a:rPr lang="en-US" sz="4000" dirty="0" smtClean="0">
                  <a:solidFill>
                    <a:schemeClr val="bg1">
                      <a:lumMod val="50000"/>
                    </a:schemeClr>
                  </a:solidFill>
                  <a:latin typeface="Gill Sans"/>
                  <a:cs typeface="Gill Sans"/>
                </a:rPr>
                <a:t>⨝</a:t>
              </a:r>
              <a:endParaRPr lang="en-US" sz="4000" dirty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2258" y="845454"/>
              <a:ext cx="1369930" cy="487460"/>
            </a:xfrm>
            <a:prstGeom prst="rect">
              <a:avLst/>
            </a:prstGeom>
          </p:spPr>
        </p:pic>
        <p:sp>
          <p:nvSpPr>
            <p:cNvPr id="56" name="Right Arrow 55"/>
            <p:cNvSpPr/>
            <p:nvPr/>
          </p:nvSpPr>
          <p:spPr>
            <a:xfrm rot="13994300">
              <a:off x="4862232" y="1287940"/>
              <a:ext cx="405939" cy="252829"/>
            </a:xfrm>
            <a:prstGeom prst="rightArrow">
              <a:avLst>
                <a:gd name="adj1" fmla="val 37929"/>
                <a:gd name="adj2" fmla="val 114237"/>
              </a:avLst>
            </a:prstGeom>
            <a:solidFill>
              <a:schemeClr val="tx1"/>
            </a:solidFill>
            <a:ln w="38100">
              <a:solidFill>
                <a:schemeClr val="bg1"/>
              </a:solidFill>
            </a:ln>
            <a:effectLst>
              <a:outerShdw blurRad="50800" dist="762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379609" y="890535"/>
              <a:ext cx="581539" cy="412048"/>
            </a:xfrm>
            <a:prstGeom prst="rect">
              <a:avLst/>
            </a:prstGeom>
            <a:ln w="28575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59" name="Rounded Rectangular Callout 58"/>
          <p:cNvSpPr/>
          <p:nvPr/>
        </p:nvSpPr>
        <p:spPr>
          <a:xfrm>
            <a:off x="4687244" y="868246"/>
            <a:ext cx="2385381" cy="1218456"/>
          </a:xfrm>
          <a:prstGeom prst="wedgeRoundRectCallout">
            <a:avLst>
              <a:gd name="adj1" fmla="val -61335"/>
              <a:gd name="adj2" fmla="val 28592"/>
              <a:gd name="adj3" fmla="val 16667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Constraints:</a:t>
            </a:r>
          </a:p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Perceptual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CI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bounds </a:t>
            </a:r>
          </a:p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atency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3" name="Rounded Rectangular Callout 62"/>
          <p:cNvSpPr/>
          <p:nvPr/>
        </p:nvSpPr>
        <p:spPr>
          <a:xfrm>
            <a:off x="5164736" y="2489785"/>
            <a:ext cx="2385381" cy="1218456"/>
          </a:xfrm>
          <a:prstGeom prst="wedgeRoundRectCallout">
            <a:avLst>
              <a:gd name="adj1" fmla="val -70047"/>
              <a:gd name="adj2" fmla="val 25181"/>
              <a:gd name="adj3" fmla="val 16667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Constraints:</a:t>
            </a:r>
          </a:p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Rendering (M4)</a:t>
            </a:r>
          </a:p>
        </p:txBody>
      </p:sp>
      <p:cxnSp>
        <p:nvCxnSpPr>
          <p:cNvPr id="64" name="Straight Connector 63"/>
          <p:cNvCxnSpPr>
            <a:stCxn id="65" idx="1"/>
          </p:cNvCxnSpPr>
          <p:nvPr/>
        </p:nvCxnSpPr>
        <p:spPr>
          <a:xfrm flipH="1" flipV="1">
            <a:off x="2487575" y="4674742"/>
            <a:ext cx="1929501" cy="145514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417076" y="5914446"/>
            <a:ext cx="4418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charset="0"/>
                <a:ea typeface="Arial" charset="0"/>
                <a:cs typeface="Arial" charset="0"/>
              </a:rPr>
              <a:t>viewport(minx, </a:t>
            </a:r>
            <a:r>
              <a:rPr lang="en-US" sz="2200" dirty="0" err="1">
                <a:latin typeface="Arial" charset="0"/>
                <a:ea typeface="Arial" charset="0"/>
                <a:cs typeface="Arial" charset="0"/>
              </a:rPr>
              <a:t>maxx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200" dirty="0" err="1">
                <a:latin typeface="Arial" charset="0"/>
                <a:ea typeface="Arial" charset="0"/>
                <a:cs typeface="Arial" charset="0"/>
              </a:rPr>
              <a:t>miny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200" dirty="0" err="1" smtClean="0">
                <a:latin typeface="Arial" charset="0"/>
                <a:ea typeface="Arial" charset="0"/>
                <a:cs typeface="Arial" charset="0"/>
              </a:rPr>
              <a:t>maxy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03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67733"/>
            <a:ext cx="9144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 w="1905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9746C"/>
                </a:solidFill>
                <a:latin typeface="Consolas" charset="0"/>
                <a:ea typeface="Consolas" charset="0"/>
                <a:cs typeface="Consolas" charset="0"/>
              </a:rPr>
              <a:t>interaction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smtClean="0">
                <a:solidFill>
                  <a:srgbClr val="007EE4"/>
                </a:solidFill>
                <a:latin typeface="Consolas" charset="0"/>
                <a:ea typeface="Consolas" charset="0"/>
                <a:cs typeface="Consolas" charset="0"/>
              </a:rPr>
              <a:t>vis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(database))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2059782" y="3795763"/>
            <a:ext cx="4249305" cy="965840"/>
            <a:chOff x="2155313" y="3750656"/>
            <a:chExt cx="4249305" cy="965840"/>
          </a:xfrm>
        </p:grpSpPr>
        <p:sp>
          <p:nvSpPr>
            <p:cNvPr id="61" name="TextBox 60"/>
            <p:cNvSpPr txBox="1"/>
            <p:nvPr/>
          </p:nvSpPr>
          <p:spPr>
            <a:xfrm>
              <a:off x="2155313" y="4131721"/>
              <a:ext cx="42493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 algn="ctr">
                <a:buNone/>
              </a:pPr>
              <a:r>
                <a:rPr lang="en-US" sz="3200" dirty="0">
                  <a:solidFill>
                    <a:srgbClr val="F9746C"/>
                  </a:solidFill>
                  <a:latin typeface="Chalkduster" charset="0"/>
                  <a:ea typeface="Chalkduster" charset="0"/>
                  <a:cs typeface="Chalkduster" charset="0"/>
                </a:rPr>
                <a:t> </a:t>
              </a:r>
              <a:r>
                <a:rPr lang="en-US" sz="3200" dirty="0" smtClean="0">
                  <a:solidFill>
                    <a:srgbClr val="F9746C"/>
                  </a:solidFill>
                  <a:latin typeface="Chalkduster" charset="0"/>
                  <a:ea typeface="Chalkduster" charset="0"/>
                  <a:cs typeface="Chalkduster" charset="0"/>
                </a:rPr>
                <a:t>   Lineage(     )</a:t>
              </a:r>
              <a:endParaRPr lang="en-US" sz="3200" dirty="0">
                <a:solidFill>
                  <a:srgbClr val="F9746C"/>
                </a:solidFill>
                <a:latin typeface="Chalkduster" charset="0"/>
                <a:ea typeface="Chalkduster" charset="0"/>
                <a:cs typeface="Chalkduster" charset="0"/>
              </a:endParaRPr>
            </a:p>
          </p:txBody>
        </p:sp>
        <p:cxnSp>
          <p:nvCxnSpPr>
            <p:cNvPr id="62" name="Curved Connector 61"/>
            <p:cNvCxnSpPr/>
            <p:nvPr/>
          </p:nvCxnSpPr>
          <p:spPr>
            <a:xfrm rot="5400000" flipH="1" flipV="1">
              <a:off x="2863424" y="3945509"/>
              <a:ext cx="396055" cy="635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9746C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655886" y="3735501"/>
            <a:ext cx="1244062" cy="1026363"/>
            <a:chOff x="4751417" y="3690394"/>
            <a:chExt cx="1244062" cy="1026363"/>
          </a:xfrm>
        </p:grpSpPr>
        <p:sp>
          <p:nvSpPr>
            <p:cNvPr id="64" name="TextBox 63"/>
            <p:cNvSpPr txBox="1"/>
            <p:nvPr/>
          </p:nvSpPr>
          <p:spPr>
            <a:xfrm>
              <a:off x="4985266" y="4131982"/>
              <a:ext cx="10102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>
                <a:buNone/>
              </a:pPr>
              <a:r>
                <a:rPr lang="en-US" sz="3200" dirty="0" smtClean="0">
                  <a:solidFill>
                    <a:srgbClr val="007EE4"/>
                  </a:solidFill>
                  <a:latin typeface="Chalkduster" charset="0"/>
                  <a:ea typeface="Chalkduster" charset="0"/>
                  <a:cs typeface="Chalkduster" charset="0"/>
                </a:rPr>
                <a:t>SQL</a:t>
              </a:r>
              <a:endParaRPr lang="en-US" sz="3200" dirty="0">
                <a:solidFill>
                  <a:srgbClr val="007EE4"/>
                </a:solidFill>
                <a:latin typeface="Chalkduster" charset="0"/>
                <a:ea typeface="Chalkduster" charset="0"/>
                <a:cs typeface="Chalkduster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 flipV="1">
              <a:off x="4751417" y="3690394"/>
              <a:ext cx="438693" cy="408901"/>
            </a:xfrm>
            <a:prstGeom prst="straightConnector1">
              <a:avLst/>
            </a:prstGeom>
            <a:ln w="38100">
              <a:solidFill>
                <a:srgbClr val="007EE4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1938957" y="4183973"/>
            <a:ext cx="4653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3200" dirty="0" smtClean="0">
                <a:solidFill>
                  <a:srgbClr val="F9746C"/>
                </a:solidFill>
                <a:latin typeface="Chalkduster" charset="0"/>
                <a:ea typeface="Chalkduster" charset="0"/>
                <a:cs typeface="Chalkduster" charset="0"/>
              </a:rPr>
              <a:t>SQL(</a:t>
            </a:r>
            <a:r>
              <a:rPr lang="en-US" sz="3200" dirty="0" smtClean="0">
                <a:solidFill>
                  <a:schemeClr val="bg1"/>
                </a:solidFill>
                <a:latin typeface="Chalkduster" charset="0"/>
                <a:ea typeface="Chalkduster" charset="0"/>
                <a:cs typeface="Chalkduster" charset="0"/>
              </a:rPr>
              <a:t>                </a:t>
            </a:r>
            <a:r>
              <a:rPr lang="en-US" sz="3200" dirty="0" smtClean="0">
                <a:solidFill>
                  <a:srgbClr val="F9746C"/>
                </a:solidFill>
                <a:latin typeface="Chalkduster" charset="0"/>
                <a:ea typeface="Chalkduster" charset="0"/>
                <a:cs typeface="Chalkduster" charset="0"/>
              </a:rPr>
              <a:t>)</a:t>
            </a:r>
            <a:endParaRPr lang="en-US" sz="3200" dirty="0">
              <a:solidFill>
                <a:srgbClr val="F9746C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72040" y="2177438"/>
            <a:ext cx="2931573" cy="1101550"/>
            <a:chOff x="672040" y="2177438"/>
            <a:chExt cx="2931573" cy="1101550"/>
          </a:xfrm>
        </p:grpSpPr>
        <p:sp>
          <p:nvSpPr>
            <p:cNvPr id="12" name="TextBox 11"/>
            <p:cNvSpPr txBox="1"/>
            <p:nvPr/>
          </p:nvSpPr>
          <p:spPr>
            <a:xfrm>
              <a:off x="672040" y="2177438"/>
              <a:ext cx="29315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 algn="ctr">
                <a:buNone/>
              </a:pPr>
              <a:r>
                <a:rPr lang="en-US" sz="3200" dirty="0" smtClean="0">
                  <a:solidFill>
                    <a:srgbClr val="7030A0"/>
                  </a:solidFill>
                  <a:latin typeface="Chalkduster" charset="0"/>
                  <a:ea typeface="Chalkduster" charset="0"/>
                  <a:cs typeface="Chalkduster" charset="0"/>
                </a:rPr>
                <a:t>Constraints</a:t>
              </a:r>
              <a:endParaRPr lang="en-US" sz="3200" dirty="0">
                <a:solidFill>
                  <a:srgbClr val="7030A0"/>
                </a:solidFill>
                <a:latin typeface="Chalkduster" charset="0"/>
                <a:ea typeface="Chalkduster" charset="0"/>
                <a:cs typeface="Chalkduster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758238" y="2731604"/>
              <a:ext cx="202260" cy="54738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754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 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88823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Hacking entire SVD stack is hard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Programming API is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important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Users often have existing data, analyses, designs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Wins are from moving up in semantics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Data flow mechanisms for execution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Higher level semantics for optimization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End-to-end relational approach needs to draw from...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H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ierarchical models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(for layout, subgraphs,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</a:rPr>
              <a:t>etc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Second order logic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(changing group-by </a:t>
            </a:r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</a:rPr>
              <a:t>attrs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Ordered relations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(most vis is ordered)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255" y="1690689"/>
            <a:ext cx="938289" cy="26375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rgbClr val="7030A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1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342" y="365126"/>
            <a:ext cx="4555316" cy="1325563"/>
          </a:xfrm>
        </p:spPr>
        <p:txBody>
          <a:bodyPr/>
          <a:lstStyle/>
          <a:p>
            <a:pPr algn="ctr"/>
            <a:r>
              <a:rPr lang="en-US" dirty="0" smtClean="0"/>
              <a:t>Open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7774" y="1772113"/>
            <a:ext cx="6428452" cy="482427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b="1" dirty="0" smtClean="0"/>
              <a:t>Algebra to compose </a:t>
            </a:r>
          </a:p>
          <a:p>
            <a:pPr marL="0" indent="0" algn="ctr">
              <a:buNone/>
            </a:pPr>
            <a:r>
              <a:rPr lang="en-US" sz="2900" b="1" dirty="0" smtClean="0"/>
              <a:t>data + interaction + design + task</a:t>
            </a:r>
          </a:p>
          <a:p>
            <a:endParaRPr lang="en-US" sz="4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02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897" y="6020548"/>
            <a:ext cx="897586" cy="312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63" y="5949391"/>
            <a:ext cx="897587" cy="322624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230" y="5889669"/>
            <a:ext cx="439770" cy="44206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9144000" cy="67733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r="5238"/>
          <a:stretch/>
        </p:blipFill>
        <p:spPr>
          <a:xfrm>
            <a:off x="6454798" y="6346762"/>
            <a:ext cx="2706535" cy="4781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3" y="6246624"/>
            <a:ext cx="578297" cy="59034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944060" y="3046340"/>
            <a:ext cx="7255880" cy="2132770"/>
            <a:chOff x="981383" y="4725230"/>
            <a:chExt cx="7255880" cy="2132770"/>
          </a:xfrm>
        </p:grpSpPr>
        <p:sp>
          <p:nvSpPr>
            <p:cNvPr id="16" name="Subtitle 2"/>
            <p:cNvSpPr txBox="1">
              <a:spLocks/>
            </p:cNvSpPr>
            <p:nvPr/>
          </p:nvSpPr>
          <p:spPr>
            <a:xfrm>
              <a:off x="981383" y="6075680"/>
              <a:ext cx="7255880" cy="78232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Gill Sans"/>
                  <a:ea typeface="+mn-ea"/>
                  <a:cs typeface="Gill San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Gill Sans"/>
                  <a:ea typeface="+mn-ea"/>
                  <a:cs typeface="Gill San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Gill Sans"/>
                  <a:ea typeface="+mn-ea"/>
                  <a:cs typeface="Gill San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Gill Sans"/>
                  <a:ea typeface="+mn-ea"/>
                  <a:cs typeface="Gill San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Gill Sans"/>
                  <a:ea typeface="+mn-ea"/>
                  <a:cs typeface="Gill San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100" dirty="0" err="1" smtClean="0">
                  <a:solidFill>
                    <a:schemeClr val="bg1">
                      <a:lumMod val="50000"/>
                    </a:schemeClr>
                  </a:solidFill>
                </a:rPr>
                <a:t>eugenewu.net</a:t>
              </a:r>
              <a:endParaRPr lang="en-US" sz="3100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3965617" y="4725230"/>
              <a:ext cx="1287412" cy="1209681"/>
              <a:chOff x="4380411" y="338644"/>
              <a:chExt cx="1287412" cy="120968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4380411" y="338644"/>
                <a:ext cx="1287412" cy="1209681"/>
                <a:chOff x="4742161" y="1660707"/>
                <a:chExt cx="1873977" cy="1728382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4742161" y="1660707"/>
                  <a:ext cx="1728386" cy="1728382"/>
                </a:xfrm>
                <a:prstGeom prst="ellipse">
                  <a:avLst/>
                </a:prstGeom>
                <a:noFill/>
                <a:ln w="38100" cmpd="sng">
                  <a:solidFill>
                    <a:srgbClr val="DF292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rgbClr val="DF2921"/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4887756" y="1660707"/>
                  <a:ext cx="1728382" cy="1728382"/>
                </a:xfrm>
                <a:prstGeom prst="ellipse">
                  <a:avLst/>
                </a:prstGeom>
                <a:noFill/>
                <a:ln w="38100" cmpd="sng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>
                    <a:solidFill>
                      <a:schemeClr val="tx2"/>
                    </a:solidFill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4511316" y="712651"/>
                <a:ext cx="10256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57150"/>
                <a:r>
                  <a:rPr lang="en-US" sz="2400" dirty="0" smtClean="0">
                    <a:solidFill>
                      <a:srgbClr val="DF2921"/>
                    </a:solidFill>
                    <a:latin typeface="Gill Sans" charset="0"/>
                    <a:ea typeface="Gill Sans" charset="0"/>
                    <a:cs typeface="Gill Sans" charset="0"/>
                  </a:rPr>
                  <a:t>DV</a:t>
                </a:r>
                <a:r>
                  <a:rPr lang="en-US" sz="2400" dirty="0" smtClean="0">
                    <a:solidFill>
                      <a:schemeClr val="tx2"/>
                    </a:solidFill>
                    <a:latin typeface="Gill Sans" charset="0"/>
                    <a:ea typeface="Gill Sans" charset="0"/>
                    <a:cs typeface="Gill Sans" charset="0"/>
                  </a:rPr>
                  <a:t>MS</a:t>
                </a:r>
                <a:endParaRPr lang="en-US" sz="2400" dirty="0">
                  <a:solidFill>
                    <a:schemeClr val="tx2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1428"/>
            <a:ext cx="9144000" cy="117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>
          <a:solidFill>
            <a:schemeClr val="bg1">
              <a:lumMod val="50000"/>
            </a:schemeClr>
          </a:solidFill>
          <a:headEnd type="none" w="med" len="med"/>
          <a:tailEnd type="none" w="med" len="med"/>
        </a:ln>
      </a:spPr>
      <a:bodyPr rtlCol="0" anchor="ctr"/>
      <a:lstStyle>
        <a:defPPr algn="ctr">
          <a:defRPr dirty="0" smtClean="0">
            <a:latin typeface="Arial" charset="0"/>
            <a:ea typeface="Arial" charset="0"/>
            <a:cs typeface="Arial" charset="0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8575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200" dirty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15579</TotalTime>
  <Words>3895</Words>
  <Application>Microsoft Macintosh PowerPoint</Application>
  <PresentationFormat>On-screen Show (4:3)</PresentationFormat>
  <Paragraphs>1206</Paragraphs>
  <Slides>97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9" baseType="lpstr">
      <vt:lpstr>Arvo</vt:lpstr>
      <vt:lpstr>Calibri</vt:lpstr>
      <vt:lpstr>Chalkduster</vt:lpstr>
      <vt:lpstr>Consolas</vt:lpstr>
      <vt:lpstr>Gill Sans</vt:lpstr>
      <vt:lpstr>Gill Sans MT</vt:lpstr>
      <vt:lpstr>Mangal</vt:lpstr>
      <vt:lpstr>Raleway</vt:lpstr>
      <vt:lpstr>Tinos</vt:lpstr>
      <vt:lpstr>Wingdings</vt:lpstr>
      <vt:lpstr>Arial</vt:lpstr>
      <vt:lpstr>Office Theme</vt:lpstr>
      <vt:lpstr> Efficient, Effective Interactive Visualizations</vt:lpstr>
      <vt:lpstr>PowerPoint Presentation</vt:lpstr>
      <vt:lpstr>More Great Tutorials/Workshops!</vt:lpstr>
      <vt:lpstr>Road Map</vt:lpstr>
      <vt:lpstr>Visualization is Ubiquitous</vt:lpstr>
      <vt:lpstr>PowerPoint Presentation</vt:lpstr>
      <vt:lpstr>SVD architecture  SQL,Vis,DB</vt:lpstr>
      <vt:lpstr>SVD architecture  SQL,Vis,DB</vt:lpstr>
      <vt:lpstr>SVD architecture  SQL,Vis,DB</vt:lpstr>
      <vt:lpstr>SVD architecture  SQL,Vis,DB</vt:lpstr>
      <vt:lpstr>Vis Memory Hierarchy</vt:lpstr>
      <vt:lpstr>The Bottom Line</vt:lpstr>
      <vt:lpstr>Mechanisms that leverage vis semantics</vt:lpstr>
      <vt:lpstr>Overview of Mechanisms</vt:lpstr>
      <vt:lpstr>Overview of Mechanisms</vt:lpstr>
      <vt:lpstr>Cubes: Immens</vt:lpstr>
      <vt:lpstr>Cubes: Immens</vt:lpstr>
      <vt:lpstr>Cubes: Immens</vt:lpstr>
      <vt:lpstr>Cubes: Immens</vt:lpstr>
      <vt:lpstr>Cubes: Immens</vt:lpstr>
      <vt:lpstr>Cubes: Immens</vt:lpstr>
      <vt:lpstr>Cubes</vt:lpstr>
      <vt:lpstr>Overview of Mechanisms</vt:lpstr>
      <vt:lpstr>Network: ForeCache</vt:lpstr>
      <vt:lpstr>Network: ForeCache</vt:lpstr>
      <vt:lpstr>Network: ForeCache</vt:lpstr>
      <vt:lpstr>Network: Other Examples</vt:lpstr>
      <vt:lpstr>Network: Other Examples</vt:lpstr>
      <vt:lpstr>Network</vt:lpstr>
      <vt:lpstr>Overview of Mechanisms</vt:lpstr>
      <vt:lpstr>Network: M4</vt:lpstr>
      <vt:lpstr>Network: M4</vt:lpstr>
      <vt:lpstr>Network: M4</vt:lpstr>
      <vt:lpstr>Network: M4</vt:lpstr>
      <vt:lpstr>Network</vt:lpstr>
      <vt:lpstr>Overview of Mechanisms</vt:lpstr>
      <vt:lpstr>Progressive Visualization</vt:lpstr>
      <vt:lpstr>Progressive Queries</vt:lpstr>
      <vt:lpstr>Progressive Communication</vt:lpstr>
      <vt:lpstr>Progressive Loading</vt:lpstr>
      <vt:lpstr>Progressive Interactions</vt:lpstr>
      <vt:lpstr>Approximate Query Processing</vt:lpstr>
      <vt:lpstr>Approximate Query Processing</vt:lpstr>
      <vt:lpstr>Query Time Approximation</vt:lpstr>
      <vt:lpstr>Query Time: WanderJoin</vt:lpstr>
      <vt:lpstr>Query Time: WanderJoin</vt:lpstr>
      <vt:lpstr>Query Time Approximation</vt:lpstr>
      <vt:lpstr>Offline</vt:lpstr>
      <vt:lpstr>Offline: Sample+Seek</vt:lpstr>
      <vt:lpstr>Offline: Sample+Seek</vt:lpstr>
      <vt:lpstr>Offline: Sample+Seek</vt:lpstr>
      <vt:lpstr>Offline: Sample+Seek</vt:lpstr>
      <vt:lpstr>Offline: Sample+Seek</vt:lpstr>
      <vt:lpstr>Offline</vt:lpstr>
      <vt:lpstr>What is Quality?</vt:lpstr>
      <vt:lpstr>What is Quality?</vt:lpstr>
      <vt:lpstr>What is Quality?</vt:lpstr>
      <vt:lpstr>What is Quality?</vt:lpstr>
      <vt:lpstr>The Human Side (a sample of works)</vt:lpstr>
      <vt:lpstr>Approx + Progressive</vt:lpstr>
      <vt:lpstr>Overview of Mechanisms</vt:lpstr>
      <vt:lpstr>Tasks: Kyrix</vt:lpstr>
      <vt:lpstr>Tasks: Kyrix</vt:lpstr>
      <vt:lpstr>Tasks: Kyrix</vt:lpstr>
      <vt:lpstr>Tasks</vt:lpstr>
      <vt:lpstr>An End-to-end  Relational Story</vt:lpstr>
      <vt:lpstr>Overview of Mechanisms</vt:lpstr>
      <vt:lpstr>Many Disparate Optimizations</vt:lpstr>
      <vt:lpstr>Data Visualization Management System</vt:lpstr>
      <vt:lpstr>Data Visualization Management System</vt:lpstr>
      <vt:lpstr>Roadmap</vt:lpstr>
      <vt:lpstr>A Relational Perspective</vt:lpstr>
      <vt:lpstr>A Relational Perspective</vt:lpstr>
      <vt:lpstr>A Relational Perspective</vt:lpstr>
      <vt:lpstr>PowerPoint Presentation</vt:lpstr>
      <vt:lpstr>Example: Single View Interactions</vt:lpstr>
      <vt:lpstr>PowerPoint Presentation</vt:lpstr>
      <vt:lpstr>PowerPoint Presentation</vt:lpstr>
      <vt:lpstr>PowerPoint Presentation</vt:lpstr>
      <vt:lpstr>PowerPoint Presentation</vt:lpstr>
      <vt:lpstr>Another Benefit of Relationalizing</vt:lpstr>
      <vt:lpstr>PowerPoint Presentation</vt:lpstr>
      <vt:lpstr>PowerPoint Presentation</vt:lpstr>
      <vt:lpstr>PowerPoint Presentation</vt:lpstr>
      <vt:lpstr>Example: Multi-view Interactions</vt:lpstr>
      <vt:lpstr>Example: Multi-view Interactions</vt:lpstr>
      <vt:lpstr>PowerPoint Presentation</vt:lpstr>
      <vt:lpstr>Smoke: Interaction as Lineage</vt:lpstr>
      <vt:lpstr>Smoke: Interaction as Lineage</vt:lpstr>
      <vt:lpstr>Smoke: Interaction as Lineage</vt:lpstr>
      <vt:lpstr>Smoke: Interaction as Lineage</vt:lpstr>
      <vt:lpstr>PowerPoint Presentation</vt:lpstr>
      <vt:lpstr>PowerPoint Presentation</vt:lpstr>
      <vt:lpstr>PowerPoint Presentation</vt:lpstr>
      <vt:lpstr>Stepping Back</vt:lpstr>
      <vt:lpstr>Open Problem</vt:lpstr>
      <vt:lpstr>Conclusion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1324</cp:revision>
  <cp:lastPrinted>2019-06-24T22:30:48Z</cp:lastPrinted>
  <dcterms:created xsi:type="dcterms:W3CDTF">2019-04-08T22:33:28Z</dcterms:created>
  <dcterms:modified xsi:type="dcterms:W3CDTF">2019-07-16T22:31:10Z</dcterms:modified>
</cp:coreProperties>
</file>